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89"/>
  </p:notesMasterIdLst>
  <p:sldIdLst>
    <p:sldId id="256" r:id="rId2"/>
    <p:sldId id="344" r:id="rId3"/>
    <p:sldId id="320" r:id="rId4"/>
    <p:sldId id="323" r:id="rId5"/>
    <p:sldId id="324" r:id="rId6"/>
    <p:sldId id="367" r:id="rId7"/>
    <p:sldId id="317" r:id="rId8"/>
    <p:sldId id="361" r:id="rId9"/>
    <p:sldId id="327" r:id="rId10"/>
    <p:sldId id="279" r:id="rId11"/>
    <p:sldId id="278" r:id="rId12"/>
    <p:sldId id="277" r:id="rId13"/>
    <p:sldId id="276" r:id="rId14"/>
    <p:sldId id="275" r:id="rId15"/>
    <p:sldId id="338" r:id="rId16"/>
    <p:sldId id="258" r:id="rId17"/>
    <p:sldId id="287" r:id="rId18"/>
    <p:sldId id="286" r:id="rId19"/>
    <p:sldId id="283" r:id="rId20"/>
    <p:sldId id="282" r:id="rId21"/>
    <p:sldId id="281" r:id="rId22"/>
    <p:sldId id="280" r:id="rId23"/>
    <p:sldId id="342" r:id="rId24"/>
    <p:sldId id="343"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362" r:id="rId41"/>
    <p:sldId id="336" r:id="rId42"/>
    <p:sldId id="274"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7" r:id="rId57"/>
    <p:sldId id="308" r:id="rId58"/>
    <p:sldId id="339" r:id="rId59"/>
    <p:sldId id="341" r:id="rId60"/>
    <p:sldId id="309" r:id="rId61"/>
    <p:sldId id="310" r:id="rId62"/>
    <p:sldId id="371" r:id="rId63"/>
    <p:sldId id="312" r:id="rId64"/>
    <p:sldId id="313" r:id="rId65"/>
    <p:sldId id="315" r:id="rId66"/>
    <p:sldId id="314" r:id="rId67"/>
    <p:sldId id="363" r:id="rId68"/>
    <p:sldId id="337" r:id="rId69"/>
    <p:sldId id="306" r:id="rId70"/>
    <p:sldId id="368" r:id="rId71"/>
    <p:sldId id="369" r:id="rId72"/>
    <p:sldId id="329" r:id="rId73"/>
    <p:sldId id="346" r:id="rId74"/>
    <p:sldId id="331" r:id="rId75"/>
    <p:sldId id="355" r:id="rId76"/>
    <p:sldId id="351" r:id="rId77"/>
    <p:sldId id="353" r:id="rId78"/>
    <p:sldId id="349" r:id="rId79"/>
    <p:sldId id="360" r:id="rId80"/>
    <p:sldId id="350" r:id="rId81"/>
    <p:sldId id="356" r:id="rId82"/>
    <p:sldId id="357" r:id="rId83"/>
    <p:sldId id="358" r:id="rId84"/>
    <p:sldId id="359" r:id="rId85"/>
    <p:sldId id="370" r:id="rId86"/>
    <p:sldId id="335" r:id="rId87"/>
    <p:sldId id="364" r:id="rId8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74874" autoAdjust="0"/>
  </p:normalViewPr>
  <p:slideViewPr>
    <p:cSldViewPr snapToGrid="0">
      <p:cViewPr varScale="1">
        <p:scale>
          <a:sx n="64" d="100"/>
          <a:sy n="64" d="100"/>
        </p:scale>
        <p:origin x="1416" y="62"/>
      </p:cViewPr>
      <p:guideLst/>
    </p:cSldViewPr>
  </p:slideViewPr>
  <p:notesTextViewPr>
    <p:cViewPr>
      <p:scale>
        <a:sx n="3" d="2"/>
        <a:sy n="3" d="2"/>
      </p:scale>
      <p:origin x="0" y="0"/>
    </p:cViewPr>
  </p:notesTextViewPr>
  <p:notesViewPr>
    <p:cSldViewPr snapToGrid="0">
      <p:cViewPr varScale="1">
        <p:scale>
          <a:sx n="64" d="100"/>
          <a:sy n="64" d="100"/>
        </p:scale>
        <p:origin x="319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209" cy="465292"/>
          </a:xfrm>
          <a:prstGeom prst="rect">
            <a:avLst/>
          </a:prstGeom>
        </p:spPr>
        <p:txBody>
          <a:bodyPr vert="horz" lIns="89565" tIns="44783" rIns="89565" bIns="44783" rtlCol="0"/>
          <a:lstStyle>
            <a:lvl1pPr algn="l">
              <a:defRPr sz="1200"/>
            </a:lvl1pPr>
          </a:lstStyle>
          <a:p>
            <a:endParaRPr lang="en-US"/>
          </a:p>
        </p:txBody>
      </p:sp>
      <p:sp>
        <p:nvSpPr>
          <p:cNvPr id="3" name="Date Placeholder 2"/>
          <p:cNvSpPr>
            <a:spLocks noGrp="1"/>
          </p:cNvSpPr>
          <p:nvPr>
            <p:ph type="dt" idx="1"/>
          </p:nvPr>
        </p:nvSpPr>
        <p:spPr>
          <a:xfrm>
            <a:off x="3884259" y="0"/>
            <a:ext cx="2972209" cy="465292"/>
          </a:xfrm>
          <a:prstGeom prst="rect">
            <a:avLst/>
          </a:prstGeom>
        </p:spPr>
        <p:txBody>
          <a:bodyPr vert="horz" lIns="89565" tIns="44783" rIns="89565" bIns="44783" rtlCol="0"/>
          <a:lstStyle>
            <a:lvl1pPr algn="r">
              <a:defRPr sz="1200"/>
            </a:lvl1pPr>
          </a:lstStyle>
          <a:p>
            <a:fld id="{B426B3A8-D59D-4D11-BB84-8FAA78E6FC65}" type="datetimeFigureOut">
              <a:rPr lang="en-US" smtClean="0"/>
              <a:t>9/17/2020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89565" tIns="44783" rIns="89565" bIns="44783" rtlCol="0" anchor="ctr"/>
          <a:lstStyle/>
          <a:p>
            <a:endParaRPr lang="en-US"/>
          </a:p>
        </p:txBody>
      </p:sp>
      <p:sp>
        <p:nvSpPr>
          <p:cNvPr id="5" name="Notes Placeholder 4"/>
          <p:cNvSpPr>
            <a:spLocks noGrp="1"/>
          </p:cNvSpPr>
          <p:nvPr>
            <p:ph type="body" sz="quarter" idx="3"/>
          </p:nvPr>
        </p:nvSpPr>
        <p:spPr>
          <a:xfrm>
            <a:off x="685187" y="4473716"/>
            <a:ext cx="5487626" cy="3661028"/>
          </a:xfrm>
          <a:prstGeom prst="rect">
            <a:avLst/>
          </a:prstGeom>
        </p:spPr>
        <p:txBody>
          <a:bodyPr vert="horz" lIns="89565" tIns="44783" rIns="89565" bIns="44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1108"/>
            <a:ext cx="2972209" cy="465292"/>
          </a:xfrm>
          <a:prstGeom prst="rect">
            <a:avLst/>
          </a:prstGeom>
        </p:spPr>
        <p:txBody>
          <a:bodyPr vert="horz" lIns="89565" tIns="44783" rIns="89565" bIns="44783" rtlCol="0" anchor="b"/>
          <a:lstStyle>
            <a:lvl1pPr algn="l">
              <a:defRPr sz="1200"/>
            </a:lvl1pPr>
          </a:lstStyle>
          <a:p>
            <a:endParaRPr lang="en-US"/>
          </a:p>
        </p:txBody>
      </p:sp>
      <p:sp>
        <p:nvSpPr>
          <p:cNvPr id="7" name="Slide Number Placeholder 6"/>
          <p:cNvSpPr>
            <a:spLocks noGrp="1"/>
          </p:cNvSpPr>
          <p:nvPr>
            <p:ph type="sldNum" sz="quarter" idx="5"/>
          </p:nvPr>
        </p:nvSpPr>
        <p:spPr>
          <a:xfrm>
            <a:off x="3884259" y="8831108"/>
            <a:ext cx="2972209" cy="465292"/>
          </a:xfrm>
          <a:prstGeom prst="rect">
            <a:avLst/>
          </a:prstGeom>
        </p:spPr>
        <p:txBody>
          <a:bodyPr vert="horz" lIns="89565" tIns="44783" rIns="89565" bIns="44783" rtlCol="0" anchor="b"/>
          <a:lstStyle>
            <a:lvl1pPr algn="r">
              <a:defRPr sz="1200"/>
            </a:lvl1pPr>
          </a:lstStyle>
          <a:p>
            <a:fld id="{84CAC23F-04A3-40D5-BDE5-0B467D9363A0}" type="slidenum">
              <a:rPr lang="en-US" smtClean="0"/>
              <a:t>‹#›</a:t>
            </a:fld>
            <a:endParaRPr lang="en-US"/>
          </a:p>
        </p:txBody>
      </p:sp>
    </p:spTree>
    <p:extLst>
      <p:ext uri="{BB962C8B-B14F-4D97-AF65-F5344CB8AC3E}">
        <p14:creationId xmlns:p14="http://schemas.microsoft.com/office/powerpoint/2010/main" val="87197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1</a:t>
            </a:fld>
            <a:endParaRPr lang="en-US"/>
          </a:p>
        </p:txBody>
      </p:sp>
      <p:sp>
        <p:nvSpPr>
          <p:cNvPr id="6" name="Notes Placeholder 5">
            <a:extLst>
              <a:ext uri="{FF2B5EF4-FFF2-40B4-BE49-F238E27FC236}">
                <a16:creationId xmlns:a16="http://schemas.microsoft.com/office/drawing/2014/main" id="{2E456D47-8492-4E41-81F2-E543B3C8536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3097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10</a:t>
            </a:fld>
            <a:endParaRPr lang="en-US"/>
          </a:p>
        </p:txBody>
      </p:sp>
    </p:spTree>
    <p:extLst>
      <p:ext uri="{BB962C8B-B14F-4D97-AF65-F5344CB8AC3E}">
        <p14:creationId xmlns:p14="http://schemas.microsoft.com/office/powerpoint/2010/main" val="1091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11</a:t>
            </a:fld>
            <a:endParaRPr lang="en-US"/>
          </a:p>
        </p:txBody>
      </p:sp>
    </p:spTree>
    <p:extLst>
      <p:ext uri="{BB962C8B-B14F-4D97-AF65-F5344CB8AC3E}">
        <p14:creationId xmlns:p14="http://schemas.microsoft.com/office/powerpoint/2010/main" val="30822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12</a:t>
            </a:fld>
            <a:endParaRPr lang="en-US"/>
          </a:p>
        </p:txBody>
      </p:sp>
    </p:spTree>
    <p:extLst>
      <p:ext uri="{BB962C8B-B14F-4D97-AF65-F5344CB8AC3E}">
        <p14:creationId xmlns:p14="http://schemas.microsoft.com/office/powerpoint/2010/main" val="11220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13</a:t>
            </a:fld>
            <a:endParaRPr lang="en-US"/>
          </a:p>
        </p:txBody>
      </p:sp>
    </p:spTree>
    <p:extLst>
      <p:ext uri="{BB962C8B-B14F-4D97-AF65-F5344CB8AC3E}">
        <p14:creationId xmlns:p14="http://schemas.microsoft.com/office/powerpoint/2010/main" val="289806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14</a:t>
            </a:fld>
            <a:endParaRPr lang="en-US"/>
          </a:p>
        </p:txBody>
      </p:sp>
    </p:spTree>
    <p:extLst>
      <p:ext uri="{BB962C8B-B14F-4D97-AF65-F5344CB8AC3E}">
        <p14:creationId xmlns:p14="http://schemas.microsoft.com/office/powerpoint/2010/main" val="147734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15</a:t>
            </a:fld>
            <a:endParaRPr lang="en-US"/>
          </a:p>
        </p:txBody>
      </p:sp>
    </p:spTree>
    <p:extLst>
      <p:ext uri="{BB962C8B-B14F-4D97-AF65-F5344CB8AC3E}">
        <p14:creationId xmlns:p14="http://schemas.microsoft.com/office/powerpoint/2010/main" val="215026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16</a:t>
            </a:fld>
            <a:endParaRPr lang="en-US"/>
          </a:p>
        </p:txBody>
      </p:sp>
    </p:spTree>
    <p:extLst>
      <p:ext uri="{BB962C8B-B14F-4D97-AF65-F5344CB8AC3E}">
        <p14:creationId xmlns:p14="http://schemas.microsoft.com/office/powerpoint/2010/main" val="339946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17</a:t>
            </a:fld>
            <a:endParaRPr lang="en-US"/>
          </a:p>
        </p:txBody>
      </p:sp>
    </p:spTree>
    <p:extLst>
      <p:ext uri="{BB962C8B-B14F-4D97-AF65-F5344CB8AC3E}">
        <p14:creationId xmlns:p14="http://schemas.microsoft.com/office/powerpoint/2010/main" val="267067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18</a:t>
            </a:fld>
            <a:endParaRPr lang="en-US"/>
          </a:p>
        </p:txBody>
      </p:sp>
    </p:spTree>
    <p:extLst>
      <p:ext uri="{BB962C8B-B14F-4D97-AF65-F5344CB8AC3E}">
        <p14:creationId xmlns:p14="http://schemas.microsoft.com/office/powerpoint/2010/main" val="57866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19</a:t>
            </a:fld>
            <a:endParaRPr lang="en-US"/>
          </a:p>
        </p:txBody>
      </p:sp>
    </p:spTree>
    <p:extLst>
      <p:ext uri="{BB962C8B-B14F-4D97-AF65-F5344CB8AC3E}">
        <p14:creationId xmlns:p14="http://schemas.microsoft.com/office/powerpoint/2010/main" val="39889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2</a:t>
            </a:fld>
            <a:endParaRPr lang="en-US"/>
          </a:p>
        </p:txBody>
      </p:sp>
      <p:sp>
        <p:nvSpPr>
          <p:cNvPr id="6" name="Notes Placeholder 5">
            <a:extLst>
              <a:ext uri="{FF2B5EF4-FFF2-40B4-BE49-F238E27FC236}">
                <a16:creationId xmlns:a16="http://schemas.microsoft.com/office/drawing/2014/main" id="{A08DFE51-3F31-46BC-BF95-6CAC31E8E8C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17818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20</a:t>
            </a:fld>
            <a:endParaRPr lang="en-US"/>
          </a:p>
        </p:txBody>
      </p:sp>
    </p:spTree>
    <p:extLst>
      <p:ext uri="{BB962C8B-B14F-4D97-AF65-F5344CB8AC3E}">
        <p14:creationId xmlns:p14="http://schemas.microsoft.com/office/powerpoint/2010/main" val="3199485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21</a:t>
            </a:fld>
            <a:endParaRPr lang="en-US"/>
          </a:p>
        </p:txBody>
      </p:sp>
    </p:spTree>
    <p:extLst>
      <p:ext uri="{BB962C8B-B14F-4D97-AF65-F5344CB8AC3E}">
        <p14:creationId xmlns:p14="http://schemas.microsoft.com/office/powerpoint/2010/main" val="176281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22</a:t>
            </a:fld>
            <a:endParaRPr lang="en-US"/>
          </a:p>
        </p:txBody>
      </p:sp>
    </p:spTree>
    <p:extLst>
      <p:ext uri="{BB962C8B-B14F-4D97-AF65-F5344CB8AC3E}">
        <p14:creationId xmlns:p14="http://schemas.microsoft.com/office/powerpoint/2010/main" val="2299084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23</a:t>
            </a:fld>
            <a:endParaRPr lang="en-US"/>
          </a:p>
        </p:txBody>
      </p:sp>
    </p:spTree>
    <p:extLst>
      <p:ext uri="{BB962C8B-B14F-4D97-AF65-F5344CB8AC3E}">
        <p14:creationId xmlns:p14="http://schemas.microsoft.com/office/powerpoint/2010/main" val="207382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24</a:t>
            </a:fld>
            <a:endParaRPr lang="en-US"/>
          </a:p>
        </p:txBody>
      </p:sp>
    </p:spTree>
    <p:extLst>
      <p:ext uri="{BB962C8B-B14F-4D97-AF65-F5344CB8AC3E}">
        <p14:creationId xmlns:p14="http://schemas.microsoft.com/office/powerpoint/2010/main" val="2932191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25</a:t>
            </a:fld>
            <a:endParaRPr lang="en-US"/>
          </a:p>
        </p:txBody>
      </p:sp>
    </p:spTree>
    <p:extLst>
      <p:ext uri="{BB962C8B-B14F-4D97-AF65-F5344CB8AC3E}">
        <p14:creationId xmlns:p14="http://schemas.microsoft.com/office/powerpoint/2010/main" val="1718008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26</a:t>
            </a:fld>
            <a:endParaRPr lang="en-US"/>
          </a:p>
        </p:txBody>
      </p:sp>
    </p:spTree>
    <p:extLst>
      <p:ext uri="{BB962C8B-B14F-4D97-AF65-F5344CB8AC3E}">
        <p14:creationId xmlns:p14="http://schemas.microsoft.com/office/powerpoint/2010/main" val="525253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27</a:t>
            </a:fld>
            <a:endParaRPr lang="en-US"/>
          </a:p>
        </p:txBody>
      </p:sp>
    </p:spTree>
    <p:extLst>
      <p:ext uri="{BB962C8B-B14F-4D97-AF65-F5344CB8AC3E}">
        <p14:creationId xmlns:p14="http://schemas.microsoft.com/office/powerpoint/2010/main" val="4088756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28</a:t>
            </a:fld>
            <a:endParaRPr lang="en-US"/>
          </a:p>
        </p:txBody>
      </p:sp>
    </p:spTree>
    <p:extLst>
      <p:ext uri="{BB962C8B-B14F-4D97-AF65-F5344CB8AC3E}">
        <p14:creationId xmlns:p14="http://schemas.microsoft.com/office/powerpoint/2010/main" val="880151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29</a:t>
            </a:fld>
            <a:endParaRPr lang="en-US"/>
          </a:p>
        </p:txBody>
      </p:sp>
    </p:spTree>
    <p:extLst>
      <p:ext uri="{BB962C8B-B14F-4D97-AF65-F5344CB8AC3E}">
        <p14:creationId xmlns:p14="http://schemas.microsoft.com/office/powerpoint/2010/main" val="423696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3</a:t>
            </a:fld>
            <a:endParaRPr lang="en-US"/>
          </a:p>
        </p:txBody>
      </p:sp>
      <p:sp>
        <p:nvSpPr>
          <p:cNvPr id="6" name="Notes Placeholder 5">
            <a:extLst>
              <a:ext uri="{FF2B5EF4-FFF2-40B4-BE49-F238E27FC236}">
                <a16:creationId xmlns:a16="http://schemas.microsoft.com/office/drawing/2014/main" id="{BDD53AE2-5CDF-409D-B5ED-70C984BA103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3811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30</a:t>
            </a:fld>
            <a:endParaRPr lang="en-US"/>
          </a:p>
        </p:txBody>
      </p:sp>
    </p:spTree>
    <p:extLst>
      <p:ext uri="{BB962C8B-B14F-4D97-AF65-F5344CB8AC3E}">
        <p14:creationId xmlns:p14="http://schemas.microsoft.com/office/powerpoint/2010/main" val="1510621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31</a:t>
            </a:fld>
            <a:endParaRPr lang="en-US"/>
          </a:p>
        </p:txBody>
      </p:sp>
    </p:spTree>
    <p:extLst>
      <p:ext uri="{BB962C8B-B14F-4D97-AF65-F5344CB8AC3E}">
        <p14:creationId xmlns:p14="http://schemas.microsoft.com/office/powerpoint/2010/main" val="3789137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32</a:t>
            </a:fld>
            <a:endParaRPr lang="en-US"/>
          </a:p>
        </p:txBody>
      </p:sp>
    </p:spTree>
    <p:extLst>
      <p:ext uri="{BB962C8B-B14F-4D97-AF65-F5344CB8AC3E}">
        <p14:creationId xmlns:p14="http://schemas.microsoft.com/office/powerpoint/2010/main" val="2502770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33</a:t>
            </a:fld>
            <a:endParaRPr lang="en-US"/>
          </a:p>
        </p:txBody>
      </p:sp>
    </p:spTree>
    <p:extLst>
      <p:ext uri="{BB962C8B-B14F-4D97-AF65-F5344CB8AC3E}">
        <p14:creationId xmlns:p14="http://schemas.microsoft.com/office/powerpoint/2010/main" val="2871008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34</a:t>
            </a:fld>
            <a:endParaRPr lang="en-US"/>
          </a:p>
        </p:txBody>
      </p:sp>
    </p:spTree>
    <p:extLst>
      <p:ext uri="{BB962C8B-B14F-4D97-AF65-F5344CB8AC3E}">
        <p14:creationId xmlns:p14="http://schemas.microsoft.com/office/powerpoint/2010/main" val="1780830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35</a:t>
            </a:fld>
            <a:endParaRPr lang="en-US"/>
          </a:p>
        </p:txBody>
      </p:sp>
    </p:spTree>
    <p:extLst>
      <p:ext uri="{BB962C8B-B14F-4D97-AF65-F5344CB8AC3E}">
        <p14:creationId xmlns:p14="http://schemas.microsoft.com/office/powerpoint/2010/main" val="479336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36</a:t>
            </a:fld>
            <a:endParaRPr lang="en-US"/>
          </a:p>
        </p:txBody>
      </p:sp>
    </p:spTree>
    <p:extLst>
      <p:ext uri="{BB962C8B-B14F-4D97-AF65-F5344CB8AC3E}">
        <p14:creationId xmlns:p14="http://schemas.microsoft.com/office/powerpoint/2010/main" val="3991662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37</a:t>
            </a:fld>
            <a:endParaRPr lang="en-US"/>
          </a:p>
        </p:txBody>
      </p:sp>
    </p:spTree>
    <p:extLst>
      <p:ext uri="{BB962C8B-B14F-4D97-AF65-F5344CB8AC3E}">
        <p14:creationId xmlns:p14="http://schemas.microsoft.com/office/powerpoint/2010/main" val="1705120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38</a:t>
            </a:fld>
            <a:endParaRPr lang="en-US"/>
          </a:p>
        </p:txBody>
      </p:sp>
    </p:spTree>
    <p:extLst>
      <p:ext uri="{BB962C8B-B14F-4D97-AF65-F5344CB8AC3E}">
        <p14:creationId xmlns:p14="http://schemas.microsoft.com/office/powerpoint/2010/main" val="3086145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39</a:t>
            </a:fld>
            <a:endParaRPr lang="en-US"/>
          </a:p>
        </p:txBody>
      </p:sp>
    </p:spTree>
    <p:extLst>
      <p:ext uri="{BB962C8B-B14F-4D97-AF65-F5344CB8AC3E}">
        <p14:creationId xmlns:p14="http://schemas.microsoft.com/office/powerpoint/2010/main" val="285111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4</a:t>
            </a:fld>
            <a:endParaRPr lang="en-US"/>
          </a:p>
        </p:txBody>
      </p:sp>
      <p:sp>
        <p:nvSpPr>
          <p:cNvPr id="6" name="Notes Placeholder 5">
            <a:extLst>
              <a:ext uri="{FF2B5EF4-FFF2-40B4-BE49-F238E27FC236}">
                <a16:creationId xmlns:a16="http://schemas.microsoft.com/office/drawing/2014/main" id="{06D1B4E7-3AC9-48CF-993E-8CA6D8E6E47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94870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40</a:t>
            </a:fld>
            <a:endParaRPr lang="en-US"/>
          </a:p>
        </p:txBody>
      </p:sp>
      <p:sp>
        <p:nvSpPr>
          <p:cNvPr id="6" name="Notes Placeholder 5">
            <a:extLst>
              <a:ext uri="{FF2B5EF4-FFF2-40B4-BE49-F238E27FC236}">
                <a16:creationId xmlns:a16="http://schemas.microsoft.com/office/drawing/2014/main" id="{7FE3D966-4064-4AD5-A1A0-9C010691263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75683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41</a:t>
            </a:fld>
            <a:endParaRPr lang="en-US"/>
          </a:p>
        </p:txBody>
      </p:sp>
      <p:sp>
        <p:nvSpPr>
          <p:cNvPr id="6" name="Notes Placeholder 5">
            <a:extLst>
              <a:ext uri="{FF2B5EF4-FFF2-40B4-BE49-F238E27FC236}">
                <a16:creationId xmlns:a16="http://schemas.microsoft.com/office/drawing/2014/main" id="{98844727-245B-483F-877F-6B8FC95788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96291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42</a:t>
            </a:fld>
            <a:endParaRPr lang="en-US"/>
          </a:p>
        </p:txBody>
      </p:sp>
    </p:spTree>
    <p:extLst>
      <p:ext uri="{BB962C8B-B14F-4D97-AF65-F5344CB8AC3E}">
        <p14:creationId xmlns:p14="http://schemas.microsoft.com/office/powerpoint/2010/main" val="1944268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43</a:t>
            </a:fld>
            <a:endParaRPr lang="en-US"/>
          </a:p>
        </p:txBody>
      </p:sp>
    </p:spTree>
    <p:extLst>
      <p:ext uri="{BB962C8B-B14F-4D97-AF65-F5344CB8AC3E}">
        <p14:creationId xmlns:p14="http://schemas.microsoft.com/office/powerpoint/2010/main" val="598696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44</a:t>
            </a:fld>
            <a:endParaRPr lang="en-US"/>
          </a:p>
        </p:txBody>
      </p:sp>
    </p:spTree>
    <p:extLst>
      <p:ext uri="{BB962C8B-B14F-4D97-AF65-F5344CB8AC3E}">
        <p14:creationId xmlns:p14="http://schemas.microsoft.com/office/powerpoint/2010/main" val="2124383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45</a:t>
            </a:fld>
            <a:endParaRPr lang="en-US"/>
          </a:p>
        </p:txBody>
      </p:sp>
    </p:spTree>
    <p:extLst>
      <p:ext uri="{BB962C8B-B14F-4D97-AF65-F5344CB8AC3E}">
        <p14:creationId xmlns:p14="http://schemas.microsoft.com/office/powerpoint/2010/main" val="111519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46</a:t>
            </a:fld>
            <a:endParaRPr lang="en-US"/>
          </a:p>
        </p:txBody>
      </p:sp>
    </p:spTree>
    <p:extLst>
      <p:ext uri="{BB962C8B-B14F-4D97-AF65-F5344CB8AC3E}">
        <p14:creationId xmlns:p14="http://schemas.microsoft.com/office/powerpoint/2010/main" val="743367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47</a:t>
            </a:fld>
            <a:endParaRPr lang="en-US"/>
          </a:p>
        </p:txBody>
      </p:sp>
    </p:spTree>
    <p:extLst>
      <p:ext uri="{BB962C8B-B14F-4D97-AF65-F5344CB8AC3E}">
        <p14:creationId xmlns:p14="http://schemas.microsoft.com/office/powerpoint/2010/main" val="1372883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48</a:t>
            </a:fld>
            <a:endParaRPr lang="en-US"/>
          </a:p>
        </p:txBody>
      </p:sp>
    </p:spTree>
    <p:extLst>
      <p:ext uri="{BB962C8B-B14F-4D97-AF65-F5344CB8AC3E}">
        <p14:creationId xmlns:p14="http://schemas.microsoft.com/office/powerpoint/2010/main" val="1253623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49</a:t>
            </a:fld>
            <a:endParaRPr lang="en-US"/>
          </a:p>
        </p:txBody>
      </p:sp>
    </p:spTree>
    <p:extLst>
      <p:ext uri="{BB962C8B-B14F-4D97-AF65-F5344CB8AC3E}">
        <p14:creationId xmlns:p14="http://schemas.microsoft.com/office/powerpoint/2010/main" val="247737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5</a:t>
            </a:fld>
            <a:endParaRPr lang="en-US"/>
          </a:p>
        </p:txBody>
      </p:sp>
      <p:sp>
        <p:nvSpPr>
          <p:cNvPr id="6" name="Notes Placeholder 5">
            <a:extLst>
              <a:ext uri="{FF2B5EF4-FFF2-40B4-BE49-F238E27FC236}">
                <a16:creationId xmlns:a16="http://schemas.microsoft.com/office/drawing/2014/main" id="{17D57745-6C47-4E1E-91C7-8DF66E0D9BA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101250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50</a:t>
            </a:fld>
            <a:endParaRPr lang="en-US"/>
          </a:p>
        </p:txBody>
      </p:sp>
    </p:spTree>
    <p:extLst>
      <p:ext uri="{BB962C8B-B14F-4D97-AF65-F5344CB8AC3E}">
        <p14:creationId xmlns:p14="http://schemas.microsoft.com/office/powerpoint/2010/main" val="1166282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51</a:t>
            </a:fld>
            <a:endParaRPr lang="en-US"/>
          </a:p>
        </p:txBody>
      </p:sp>
    </p:spTree>
    <p:extLst>
      <p:ext uri="{BB962C8B-B14F-4D97-AF65-F5344CB8AC3E}">
        <p14:creationId xmlns:p14="http://schemas.microsoft.com/office/powerpoint/2010/main" val="1212328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52</a:t>
            </a:fld>
            <a:endParaRPr lang="en-US"/>
          </a:p>
        </p:txBody>
      </p:sp>
    </p:spTree>
    <p:extLst>
      <p:ext uri="{BB962C8B-B14F-4D97-AF65-F5344CB8AC3E}">
        <p14:creationId xmlns:p14="http://schemas.microsoft.com/office/powerpoint/2010/main" val="3692988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53</a:t>
            </a:fld>
            <a:endParaRPr lang="en-US"/>
          </a:p>
        </p:txBody>
      </p:sp>
    </p:spTree>
    <p:extLst>
      <p:ext uri="{BB962C8B-B14F-4D97-AF65-F5344CB8AC3E}">
        <p14:creationId xmlns:p14="http://schemas.microsoft.com/office/powerpoint/2010/main" val="32588145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54</a:t>
            </a:fld>
            <a:endParaRPr lang="en-US"/>
          </a:p>
        </p:txBody>
      </p:sp>
    </p:spTree>
    <p:extLst>
      <p:ext uri="{BB962C8B-B14F-4D97-AF65-F5344CB8AC3E}">
        <p14:creationId xmlns:p14="http://schemas.microsoft.com/office/powerpoint/2010/main" val="2740970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55</a:t>
            </a:fld>
            <a:endParaRPr lang="en-US"/>
          </a:p>
        </p:txBody>
      </p:sp>
    </p:spTree>
    <p:extLst>
      <p:ext uri="{BB962C8B-B14F-4D97-AF65-F5344CB8AC3E}">
        <p14:creationId xmlns:p14="http://schemas.microsoft.com/office/powerpoint/2010/main" val="1759051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56</a:t>
            </a:fld>
            <a:endParaRPr lang="en-US"/>
          </a:p>
        </p:txBody>
      </p:sp>
    </p:spTree>
    <p:extLst>
      <p:ext uri="{BB962C8B-B14F-4D97-AF65-F5344CB8AC3E}">
        <p14:creationId xmlns:p14="http://schemas.microsoft.com/office/powerpoint/2010/main" val="3714744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57</a:t>
            </a:fld>
            <a:endParaRPr lang="en-US"/>
          </a:p>
        </p:txBody>
      </p:sp>
    </p:spTree>
    <p:extLst>
      <p:ext uri="{BB962C8B-B14F-4D97-AF65-F5344CB8AC3E}">
        <p14:creationId xmlns:p14="http://schemas.microsoft.com/office/powerpoint/2010/main" val="2218702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58</a:t>
            </a:fld>
            <a:endParaRPr lang="en-US"/>
          </a:p>
        </p:txBody>
      </p:sp>
    </p:spTree>
    <p:extLst>
      <p:ext uri="{BB962C8B-B14F-4D97-AF65-F5344CB8AC3E}">
        <p14:creationId xmlns:p14="http://schemas.microsoft.com/office/powerpoint/2010/main" val="21558307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59</a:t>
            </a:fld>
            <a:endParaRPr lang="en-US"/>
          </a:p>
        </p:txBody>
      </p:sp>
    </p:spTree>
    <p:extLst>
      <p:ext uri="{BB962C8B-B14F-4D97-AF65-F5344CB8AC3E}">
        <p14:creationId xmlns:p14="http://schemas.microsoft.com/office/powerpoint/2010/main" val="16161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6</a:t>
            </a:fld>
            <a:endParaRPr lang="en-US"/>
          </a:p>
        </p:txBody>
      </p:sp>
      <p:sp>
        <p:nvSpPr>
          <p:cNvPr id="6" name="Notes Placeholder 5">
            <a:extLst>
              <a:ext uri="{FF2B5EF4-FFF2-40B4-BE49-F238E27FC236}">
                <a16:creationId xmlns:a16="http://schemas.microsoft.com/office/drawing/2014/main" id="{24CFCEEA-2C40-4631-886D-538FE909B08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805580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60</a:t>
            </a:fld>
            <a:endParaRPr lang="en-US"/>
          </a:p>
        </p:txBody>
      </p:sp>
    </p:spTree>
    <p:extLst>
      <p:ext uri="{BB962C8B-B14F-4D97-AF65-F5344CB8AC3E}">
        <p14:creationId xmlns:p14="http://schemas.microsoft.com/office/powerpoint/2010/main" val="5491159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61</a:t>
            </a:fld>
            <a:endParaRPr lang="en-US"/>
          </a:p>
        </p:txBody>
      </p:sp>
    </p:spTree>
    <p:extLst>
      <p:ext uri="{BB962C8B-B14F-4D97-AF65-F5344CB8AC3E}">
        <p14:creationId xmlns:p14="http://schemas.microsoft.com/office/powerpoint/2010/main" val="38339538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62</a:t>
            </a:fld>
            <a:endParaRPr lang="en-US"/>
          </a:p>
        </p:txBody>
      </p:sp>
    </p:spTree>
    <p:extLst>
      <p:ext uri="{BB962C8B-B14F-4D97-AF65-F5344CB8AC3E}">
        <p14:creationId xmlns:p14="http://schemas.microsoft.com/office/powerpoint/2010/main" val="16875509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63</a:t>
            </a:fld>
            <a:endParaRPr lang="en-US"/>
          </a:p>
        </p:txBody>
      </p:sp>
    </p:spTree>
    <p:extLst>
      <p:ext uri="{BB962C8B-B14F-4D97-AF65-F5344CB8AC3E}">
        <p14:creationId xmlns:p14="http://schemas.microsoft.com/office/powerpoint/2010/main" val="18931420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64</a:t>
            </a:fld>
            <a:endParaRPr lang="en-US"/>
          </a:p>
        </p:txBody>
      </p:sp>
    </p:spTree>
    <p:extLst>
      <p:ext uri="{BB962C8B-B14F-4D97-AF65-F5344CB8AC3E}">
        <p14:creationId xmlns:p14="http://schemas.microsoft.com/office/powerpoint/2010/main" val="26913068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65</a:t>
            </a:fld>
            <a:endParaRPr lang="en-US"/>
          </a:p>
        </p:txBody>
      </p:sp>
    </p:spTree>
    <p:extLst>
      <p:ext uri="{BB962C8B-B14F-4D97-AF65-F5344CB8AC3E}">
        <p14:creationId xmlns:p14="http://schemas.microsoft.com/office/powerpoint/2010/main" val="15491647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66</a:t>
            </a:fld>
            <a:endParaRPr lang="en-US"/>
          </a:p>
        </p:txBody>
      </p:sp>
    </p:spTree>
    <p:extLst>
      <p:ext uri="{BB962C8B-B14F-4D97-AF65-F5344CB8AC3E}">
        <p14:creationId xmlns:p14="http://schemas.microsoft.com/office/powerpoint/2010/main" val="2224464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67</a:t>
            </a:fld>
            <a:endParaRPr lang="en-US"/>
          </a:p>
        </p:txBody>
      </p:sp>
      <p:sp>
        <p:nvSpPr>
          <p:cNvPr id="6" name="Notes Placeholder 5">
            <a:extLst>
              <a:ext uri="{FF2B5EF4-FFF2-40B4-BE49-F238E27FC236}">
                <a16:creationId xmlns:a16="http://schemas.microsoft.com/office/drawing/2014/main" id="{EC2FE4E7-D8D2-49E3-AACF-C63157615AE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84436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68</a:t>
            </a:fld>
            <a:endParaRPr lang="en-US"/>
          </a:p>
        </p:txBody>
      </p:sp>
      <p:sp>
        <p:nvSpPr>
          <p:cNvPr id="6" name="Notes Placeholder 5">
            <a:extLst>
              <a:ext uri="{FF2B5EF4-FFF2-40B4-BE49-F238E27FC236}">
                <a16:creationId xmlns:a16="http://schemas.microsoft.com/office/drawing/2014/main" id="{12CC7164-9A9A-400E-8E20-B9D405640EA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2568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69</a:t>
            </a:fld>
            <a:endParaRPr lang="en-US"/>
          </a:p>
        </p:txBody>
      </p:sp>
      <p:sp>
        <p:nvSpPr>
          <p:cNvPr id="6" name="Notes Placeholder 5">
            <a:extLst>
              <a:ext uri="{FF2B5EF4-FFF2-40B4-BE49-F238E27FC236}">
                <a16:creationId xmlns:a16="http://schemas.microsoft.com/office/drawing/2014/main" id="{48D20188-9536-49CD-8849-C91C4F25A5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1563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a:t>
            </a:fld>
            <a:endParaRPr lang="en-US"/>
          </a:p>
        </p:txBody>
      </p:sp>
      <p:sp>
        <p:nvSpPr>
          <p:cNvPr id="6" name="Notes Placeholder 5">
            <a:extLst>
              <a:ext uri="{FF2B5EF4-FFF2-40B4-BE49-F238E27FC236}">
                <a16:creationId xmlns:a16="http://schemas.microsoft.com/office/drawing/2014/main" id="{00A86C95-A0DD-4785-88F8-796F84CC803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299250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70</a:t>
            </a:fld>
            <a:endParaRPr lang="en-US"/>
          </a:p>
        </p:txBody>
      </p:sp>
      <p:sp>
        <p:nvSpPr>
          <p:cNvPr id="6" name="Notes Placeholder 5">
            <a:extLst>
              <a:ext uri="{FF2B5EF4-FFF2-40B4-BE49-F238E27FC236}">
                <a16:creationId xmlns:a16="http://schemas.microsoft.com/office/drawing/2014/main" id="{DC844DD1-36C3-42F1-B87D-5E150891890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980997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71</a:t>
            </a:fld>
            <a:endParaRPr lang="en-US"/>
          </a:p>
        </p:txBody>
      </p:sp>
      <p:sp>
        <p:nvSpPr>
          <p:cNvPr id="6" name="Notes Placeholder 5">
            <a:extLst>
              <a:ext uri="{FF2B5EF4-FFF2-40B4-BE49-F238E27FC236}">
                <a16:creationId xmlns:a16="http://schemas.microsoft.com/office/drawing/2014/main" id="{FF2DD6B8-973E-4029-A50F-7EC5339B0F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50262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72</a:t>
            </a:fld>
            <a:endParaRPr lang="en-US"/>
          </a:p>
        </p:txBody>
      </p:sp>
    </p:spTree>
    <p:extLst>
      <p:ext uri="{BB962C8B-B14F-4D97-AF65-F5344CB8AC3E}">
        <p14:creationId xmlns:p14="http://schemas.microsoft.com/office/powerpoint/2010/main" val="20469626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73</a:t>
            </a:fld>
            <a:endParaRPr lang="en-US"/>
          </a:p>
        </p:txBody>
      </p:sp>
      <p:sp>
        <p:nvSpPr>
          <p:cNvPr id="6" name="Notes Placeholder 5">
            <a:extLst>
              <a:ext uri="{FF2B5EF4-FFF2-40B4-BE49-F238E27FC236}">
                <a16:creationId xmlns:a16="http://schemas.microsoft.com/office/drawing/2014/main" id="{95424F2A-71DB-4D9F-8851-CB8214DA72A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067681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74</a:t>
            </a:fld>
            <a:endParaRPr lang="en-US"/>
          </a:p>
        </p:txBody>
      </p:sp>
      <p:sp>
        <p:nvSpPr>
          <p:cNvPr id="6" name="Notes Placeholder 5">
            <a:extLst>
              <a:ext uri="{FF2B5EF4-FFF2-40B4-BE49-F238E27FC236}">
                <a16:creationId xmlns:a16="http://schemas.microsoft.com/office/drawing/2014/main" id="{37FCED57-42DA-4C66-BF34-F317BEAC347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057526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75</a:t>
            </a:fld>
            <a:endParaRPr lang="en-US"/>
          </a:p>
        </p:txBody>
      </p:sp>
      <p:sp>
        <p:nvSpPr>
          <p:cNvPr id="6" name="Notes Placeholder 5">
            <a:extLst>
              <a:ext uri="{FF2B5EF4-FFF2-40B4-BE49-F238E27FC236}">
                <a16:creationId xmlns:a16="http://schemas.microsoft.com/office/drawing/2014/main" id="{041B96C1-1562-4B2E-BB3B-7E41B61E2E7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744268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76</a:t>
            </a:fld>
            <a:endParaRPr lang="en-US"/>
          </a:p>
        </p:txBody>
      </p:sp>
      <p:sp>
        <p:nvSpPr>
          <p:cNvPr id="6" name="Notes Placeholder 5">
            <a:extLst>
              <a:ext uri="{FF2B5EF4-FFF2-40B4-BE49-F238E27FC236}">
                <a16:creationId xmlns:a16="http://schemas.microsoft.com/office/drawing/2014/main" id="{2216A0A7-5E1C-44FD-AFD1-A7B63D845E4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365979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77</a:t>
            </a:fld>
            <a:endParaRPr lang="en-US"/>
          </a:p>
        </p:txBody>
      </p:sp>
      <p:sp>
        <p:nvSpPr>
          <p:cNvPr id="6" name="Notes Placeholder 5">
            <a:extLst>
              <a:ext uri="{FF2B5EF4-FFF2-40B4-BE49-F238E27FC236}">
                <a16:creationId xmlns:a16="http://schemas.microsoft.com/office/drawing/2014/main" id="{AF9BFF43-3408-4F2E-9091-072F734278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181212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78</a:t>
            </a:fld>
            <a:endParaRPr lang="en-US"/>
          </a:p>
        </p:txBody>
      </p:sp>
      <p:sp>
        <p:nvSpPr>
          <p:cNvPr id="6" name="Notes Placeholder 5">
            <a:extLst>
              <a:ext uri="{FF2B5EF4-FFF2-40B4-BE49-F238E27FC236}">
                <a16:creationId xmlns:a16="http://schemas.microsoft.com/office/drawing/2014/main" id="{32B4B67E-236E-40B9-93E3-2E99E7EB392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246748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79</a:t>
            </a:fld>
            <a:endParaRPr lang="en-US"/>
          </a:p>
        </p:txBody>
      </p:sp>
      <p:sp>
        <p:nvSpPr>
          <p:cNvPr id="6" name="Notes Placeholder 5">
            <a:extLst>
              <a:ext uri="{FF2B5EF4-FFF2-40B4-BE49-F238E27FC236}">
                <a16:creationId xmlns:a16="http://schemas.microsoft.com/office/drawing/2014/main" id="{950C67A5-1153-48D0-9E23-FD9BE0B8CBB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8864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285750"/>
            <a:ext cx="5578475" cy="3138488"/>
          </a:xfrm>
        </p:spPr>
      </p:sp>
      <p:sp>
        <p:nvSpPr>
          <p:cNvPr id="4" name="Slide Number Placeholder 3"/>
          <p:cNvSpPr>
            <a:spLocks noGrp="1"/>
          </p:cNvSpPr>
          <p:nvPr>
            <p:ph type="sldNum" sz="quarter" idx="5"/>
          </p:nvPr>
        </p:nvSpPr>
        <p:spPr/>
        <p:txBody>
          <a:bodyPr/>
          <a:lstStyle/>
          <a:p>
            <a:fld id="{84CAC23F-04A3-40D5-BDE5-0B467D9363A0}" type="slidenum">
              <a:rPr lang="en-US" smtClean="0"/>
              <a:t>8</a:t>
            </a:fld>
            <a:endParaRPr lang="en-US" dirty="0"/>
          </a:p>
        </p:txBody>
      </p:sp>
      <p:sp>
        <p:nvSpPr>
          <p:cNvPr id="6" name="Notes Placeholder 5">
            <a:extLst>
              <a:ext uri="{FF2B5EF4-FFF2-40B4-BE49-F238E27FC236}">
                <a16:creationId xmlns:a16="http://schemas.microsoft.com/office/drawing/2014/main" id="{C8DB59CE-4821-4290-9E33-F39A5296A92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68757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80</a:t>
            </a:fld>
            <a:endParaRPr lang="en-US"/>
          </a:p>
        </p:txBody>
      </p:sp>
      <p:sp>
        <p:nvSpPr>
          <p:cNvPr id="6" name="Notes Placeholder 5">
            <a:extLst>
              <a:ext uri="{FF2B5EF4-FFF2-40B4-BE49-F238E27FC236}">
                <a16:creationId xmlns:a16="http://schemas.microsoft.com/office/drawing/2014/main" id="{7CBC3703-7F4E-47D6-BCE0-8F44C4F10B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566556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81</a:t>
            </a:fld>
            <a:endParaRPr lang="en-US"/>
          </a:p>
        </p:txBody>
      </p:sp>
      <p:sp>
        <p:nvSpPr>
          <p:cNvPr id="6" name="Notes Placeholder 5">
            <a:extLst>
              <a:ext uri="{FF2B5EF4-FFF2-40B4-BE49-F238E27FC236}">
                <a16:creationId xmlns:a16="http://schemas.microsoft.com/office/drawing/2014/main" id="{59EB113A-7B74-4EFB-8F8C-C9AE5B0FB3C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320916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82</a:t>
            </a:fld>
            <a:endParaRPr lang="en-US"/>
          </a:p>
        </p:txBody>
      </p:sp>
      <p:sp>
        <p:nvSpPr>
          <p:cNvPr id="6" name="Notes Placeholder 5">
            <a:extLst>
              <a:ext uri="{FF2B5EF4-FFF2-40B4-BE49-F238E27FC236}">
                <a16:creationId xmlns:a16="http://schemas.microsoft.com/office/drawing/2014/main" id="{7DFF4826-A7CB-4412-81AA-3680683C6E4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474654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301625"/>
            <a:ext cx="5575300" cy="3136900"/>
          </a:xfrm>
        </p:spPr>
      </p:sp>
      <p:sp>
        <p:nvSpPr>
          <p:cNvPr id="4" name="Slide Number Placeholder 3"/>
          <p:cNvSpPr>
            <a:spLocks noGrp="1"/>
          </p:cNvSpPr>
          <p:nvPr>
            <p:ph type="sldNum" sz="quarter" idx="5"/>
          </p:nvPr>
        </p:nvSpPr>
        <p:spPr/>
        <p:txBody>
          <a:bodyPr/>
          <a:lstStyle/>
          <a:p>
            <a:fld id="{84CAC23F-04A3-40D5-BDE5-0B467D9363A0}" type="slidenum">
              <a:rPr lang="en-US" smtClean="0"/>
              <a:t>83</a:t>
            </a:fld>
            <a:endParaRPr lang="en-US"/>
          </a:p>
        </p:txBody>
      </p:sp>
      <p:sp>
        <p:nvSpPr>
          <p:cNvPr id="6" name="Notes Placeholder 5">
            <a:extLst>
              <a:ext uri="{FF2B5EF4-FFF2-40B4-BE49-F238E27FC236}">
                <a16:creationId xmlns:a16="http://schemas.microsoft.com/office/drawing/2014/main" id="{62CA0184-8866-4BA0-A3F3-47760083DCF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11685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84</a:t>
            </a:fld>
            <a:endParaRPr lang="en-US"/>
          </a:p>
        </p:txBody>
      </p:sp>
      <p:sp>
        <p:nvSpPr>
          <p:cNvPr id="6" name="Notes Placeholder 5">
            <a:extLst>
              <a:ext uri="{FF2B5EF4-FFF2-40B4-BE49-F238E27FC236}">
                <a16:creationId xmlns:a16="http://schemas.microsoft.com/office/drawing/2014/main" id="{9711C185-BE23-4841-9AF4-765CA807974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982541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85</a:t>
            </a:fld>
            <a:endParaRPr lang="en-US"/>
          </a:p>
        </p:txBody>
      </p:sp>
      <p:sp>
        <p:nvSpPr>
          <p:cNvPr id="6" name="Notes Placeholder 5">
            <a:extLst>
              <a:ext uri="{FF2B5EF4-FFF2-40B4-BE49-F238E27FC236}">
                <a16:creationId xmlns:a16="http://schemas.microsoft.com/office/drawing/2014/main" id="{F46FDBD2-872C-4DEE-8A4E-1B3D4BEB6C1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50945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4CAC23F-04A3-40D5-BDE5-0B467D9363A0}" type="slidenum">
              <a:rPr lang="en-US" smtClean="0"/>
              <a:t>86</a:t>
            </a:fld>
            <a:endParaRPr lang="en-US"/>
          </a:p>
        </p:txBody>
      </p:sp>
      <p:sp>
        <p:nvSpPr>
          <p:cNvPr id="6" name="Notes Placeholder 5">
            <a:extLst>
              <a:ext uri="{FF2B5EF4-FFF2-40B4-BE49-F238E27FC236}">
                <a16:creationId xmlns:a16="http://schemas.microsoft.com/office/drawing/2014/main" id="{3DA94A28-A5A9-4880-899C-6ECDF383443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731829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87</a:t>
            </a:fld>
            <a:endParaRPr lang="en-US"/>
          </a:p>
        </p:txBody>
      </p:sp>
    </p:spTree>
    <p:extLst>
      <p:ext uri="{BB962C8B-B14F-4D97-AF65-F5344CB8AC3E}">
        <p14:creationId xmlns:p14="http://schemas.microsoft.com/office/powerpoint/2010/main" val="2384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CAC23F-04A3-40D5-BDE5-0B467D9363A0}" type="slidenum">
              <a:rPr lang="en-US" smtClean="0"/>
              <a:t>9</a:t>
            </a:fld>
            <a:endParaRPr lang="en-US"/>
          </a:p>
        </p:txBody>
      </p:sp>
    </p:spTree>
    <p:extLst>
      <p:ext uri="{BB962C8B-B14F-4D97-AF65-F5344CB8AC3E}">
        <p14:creationId xmlns:p14="http://schemas.microsoft.com/office/powerpoint/2010/main" val="16002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91277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A9686-0D5C-4339-B731-46C77B37A555}"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153105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198438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4346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426522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343937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4126407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361436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371640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279105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11023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8A9686-0D5C-4339-B731-46C77B37A555}"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386251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8A9686-0D5C-4339-B731-46C77B37A555}"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307484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27176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213226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98A9686-0D5C-4339-B731-46C77B37A555}" type="datetimeFigureOut">
              <a:rPr lang="en-US" smtClean="0"/>
              <a:t>9/17/2020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96812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A9686-0D5C-4339-B731-46C77B37A555}"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00CF1-8CB2-44B0-97FE-C737C16AE6C9}" type="slidenum">
              <a:rPr lang="en-US" smtClean="0"/>
              <a:t>‹#›</a:t>
            </a:fld>
            <a:endParaRPr lang="en-US"/>
          </a:p>
        </p:txBody>
      </p:sp>
    </p:spTree>
    <p:extLst>
      <p:ext uri="{BB962C8B-B14F-4D97-AF65-F5344CB8AC3E}">
        <p14:creationId xmlns:p14="http://schemas.microsoft.com/office/powerpoint/2010/main" val="421903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8A9686-0D5C-4339-B731-46C77B37A555}" type="datetimeFigureOut">
              <a:rPr lang="en-US" smtClean="0"/>
              <a:t>9/17/2020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F00CF1-8CB2-44B0-97FE-C737C16AE6C9}" type="slidenum">
              <a:rPr lang="en-US" smtClean="0"/>
              <a:t>‹#›</a:t>
            </a:fld>
            <a:endParaRPr lang="en-US"/>
          </a:p>
        </p:txBody>
      </p:sp>
    </p:spTree>
    <p:extLst>
      <p:ext uri="{BB962C8B-B14F-4D97-AF65-F5344CB8AC3E}">
        <p14:creationId xmlns:p14="http://schemas.microsoft.com/office/powerpoint/2010/main" val="296868118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wlowcountry.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ederalregister.gov/documents/2020/09/04/2020-19654/temporary-halt-in-residential-evictions-to-prevent-the-further-spread-of-covid-1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cdc.gov/coronavirus/2019-ncov/downloads/declaration-form.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coronavirus/2019-ncov/downloads/declaration-form.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hud.gov/sites/dfiles/OCHCO/documents/2020-27hsgml.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hud.gov/sites/dfiles/OCHCO/documents/2020-19hsngml.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beaufort/"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sv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beaufort/" TargetMode="Externa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lowcountrylegalvolunteers.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scvan.org/" TargetMode="External"/><Relationship Id="rId5" Type="http://schemas.openxmlformats.org/officeDocument/2006/relationships/hyperlink" Target="https://charlestonprobono.org/" TargetMode="External"/><Relationship Id="rId4" Type="http://schemas.openxmlformats.org/officeDocument/2006/relationships/hyperlink" Target="https://sclegal.or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beaufort/" TargetMode="Externa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lowcountrylegalvolunteers.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www.scvan.org/" TargetMode="External"/><Relationship Id="rId5" Type="http://schemas.openxmlformats.org/officeDocument/2006/relationships/hyperlink" Target="https://charlestonprobono.org/" TargetMode="External"/><Relationship Id="rId4" Type="http://schemas.openxmlformats.org/officeDocument/2006/relationships/hyperlink" Target="https://sclegal.org/"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sv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usa.gov/disaster-help-food-housing-bills#item-214620"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usa.gov/help-with-bills" TargetMode="External"/><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scthrive.org/covid-19-rental-assistance-progra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mailto:kbbrownaec@gmail.com" TargetMode="External"/><Relationship Id="rId4"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sv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beaufortha.com/family-self-sufficiency" TargetMode="External"/><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www.schousing.com/home/COVID-19-Hub" TargetMode="External"/><Relationship Id="rId4" Type="http://schemas.openxmlformats.org/officeDocument/2006/relationships/image" Target="../media/image12.png"/></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www.schousing.com/home/COVID-19-Hub" TargetMode="External"/><Relationship Id="rId5" Type="http://schemas.openxmlformats.org/officeDocument/2006/relationships/hyperlink" Target="http://www.schousingsearch.com/" TargetMode="External"/><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1.svg"/></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B54A2A-83F3-9641-821B-3D1690963453}"/>
              </a:ext>
            </a:extLst>
          </p:cNvPr>
          <p:cNvSpPr/>
          <p:nvPr/>
        </p:nvSpPr>
        <p:spPr>
          <a:xfrm>
            <a:off x="0" y="4408796"/>
            <a:ext cx="12192000" cy="2287678"/>
          </a:xfrm>
          <a:prstGeom prst="rect">
            <a:avLst/>
          </a:prstGeom>
          <a:solidFill>
            <a:schemeClr val="tx1"/>
          </a:solidFill>
          <a:ln>
            <a:noFill/>
          </a:ln>
          <a:effectLst>
            <a:innerShdw blurRad="673100" dist="165100" dir="13500000">
              <a:schemeClr val="tx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DEEA7BEE-AA23-BA4D-8E89-44CB2DD77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334" y="5115473"/>
            <a:ext cx="2540301" cy="1362525"/>
          </a:xfrm>
          <a:prstGeom prst="rect">
            <a:avLst/>
          </a:prstGeom>
        </p:spPr>
      </p:pic>
      <p:pic>
        <p:nvPicPr>
          <p:cNvPr id="7" name="Picture 6" descr="A close up of a sign&#10;&#10;Description automatically generated">
            <a:extLst>
              <a:ext uri="{FF2B5EF4-FFF2-40B4-BE49-F238E27FC236}">
                <a16:creationId xmlns:a16="http://schemas.microsoft.com/office/drawing/2014/main" id="{194BEBB7-DEEE-2249-A4A6-B7A73C931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44" y="5182251"/>
            <a:ext cx="2384613" cy="1165811"/>
          </a:xfrm>
          <a:prstGeom prst="rect">
            <a:avLst/>
          </a:prstGeom>
        </p:spPr>
      </p:pic>
      <p:sp>
        <p:nvSpPr>
          <p:cNvPr id="8" name="Rectangle 7">
            <a:extLst>
              <a:ext uri="{FF2B5EF4-FFF2-40B4-BE49-F238E27FC236}">
                <a16:creationId xmlns:a16="http://schemas.microsoft.com/office/drawing/2014/main" id="{FDAB9D8B-69EE-9142-A677-FDD4D0F238E1}"/>
              </a:ext>
            </a:extLst>
          </p:cNvPr>
          <p:cNvSpPr/>
          <p:nvPr/>
        </p:nvSpPr>
        <p:spPr>
          <a:xfrm>
            <a:off x="0" y="4190319"/>
            <a:ext cx="12192000" cy="2184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1942A6E-3B14-1F49-84E5-CBB15BF6C1D6}"/>
              </a:ext>
            </a:extLst>
          </p:cNvPr>
          <p:cNvSpPr txBox="1"/>
          <p:nvPr/>
        </p:nvSpPr>
        <p:spPr>
          <a:xfrm>
            <a:off x="0" y="4559195"/>
            <a:ext cx="12191999" cy="369332"/>
          </a:xfrm>
          <a:prstGeom prst="rect">
            <a:avLst/>
          </a:prstGeom>
          <a:noFill/>
        </p:spPr>
        <p:txBody>
          <a:bodyPr wrap="square" rtlCol="0">
            <a:spAutoFit/>
          </a:bodyPr>
          <a:lstStyle/>
          <a:p>
            <a:pPr algn="ctr"/>
            <a:r>
              <a:rPr lang="en-US" dirty="0">
                <a:solidFill>
                  <a:schemeClr val="bg1">
                    <a:lumMod val="65000"/>
                    <a:lumOff val="35000"/>
                  </a:schemeClr>
                </a:solidFill>
              </a:rPr>
              <a:t>PRESENTED BY</a:t>
            </a:r>
          </a:p>
        </p:txBody>
      </p:sp>
      <p:sp>
        <p:nvSpPr>
          <p:cNvPr id="16" name="TextBox 15">
            <a:extLst>
              <a:ext uri="{FF2B5EF4-FFF2-40B4-BE49-F238E27FC236}">
                <a16:creationId xmlns:a16="http://schemas.microsoft.com/office/drawing/2014/main" id="{A8DFDCE9-7A2D-D743-B680-2C041B7AF994}"/>
              </a:ext>
            </a:extLst>
          </p:cNvPr>
          <p:cNvSpPr txBox="1"/>
          <p:nvPr/>
        </p:nvSpPr>
        <p:spPr>
          <a:xfrm>
            <a:off x="8875" y="653978"/>
            <a:ext cx="12191999" cy="2492990"/>
          </a:xfrm>
          <a:prstGeom prst="rect">
            <a:avLst/>
          </a:prstGeom>
          <a:noFill/>
        </p:spPr>
        <p:txBody>
          <a:bodyPr wrap="square" rtlCol="0">
            <a:spAutoFit/>
          </a:bodyPr>
          <a:lstStyle/>
          <a:p>
            <a:pPr algn="ctr"/>
            <a:r>
              <a:rPr lang="en-US" sz="4800" dirty="0"/>
              <a:t>Stabilizing Housing In An Unstable World:</a:t>
            </a:r>
          </a:p>
          <a:p>
            <a:pPr algn="ctr"/>
            <a:endParaRPr lang="en-US" sz="3600" dirty="0"/>
          </a:p>
          <a:p>
            <a:pPr algn="ctr"/>
            <a:r>
              <a:rPr lang="en-US" sz="3600" i="1" dirty="0"/>
              <a:t>What Recent Moratoriums on Evictions/Foreclosures Mean for Lowcountry Residents </a:t>
            </a:r>
          </a:p>
        </p:txBody>
      </p:sp>
      <p:pic>
        <p:nvPicPr>
          <p:cNvPr id="1027" name="Picture 3">
            <a:extLst>
              <a:ext uri="{FF2B5EF4-FFF2-40B4-BE49-F238E27FC236}">
                <a16:creationId xmlns:a16="http://schemas.microsoft.com/office/drawing/2014/main" id="{EE4B46FF-5C39-46E5-8C9C-5CC597046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1373" y="4976462"/>
            <a:ext cx="1630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66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3F5310-C0FB-4844-9AB9-C9C7B9DAAA86}"/>
              </a:ext>
            </a:extLst>
          </p:cNvPr>
          <p:cNvSpPr>
            <a:spLocks noGrp="1"/>
          </p:cNvSpPr>
          <p:nvPr>
            <p:ph idx="1"/>
          </p:nvPr>
        </p:nvSpPr>
        <p:spPr/>
        <p:txBody>
          <a:bodyPr/>
          <a:lstStyle/>
          <a:p>
            <a:r>
              <a:rPr lang="en-US" dirty="0"/>
              <a:t>The Residential Landlord Tenant Act defines the obligations of the landlord and tenant with respect to security deposits, maintenance of the rental, the right to enter the rental, as well as the obligation to provide essential services to the tenant, among other things.</a:t>
            </a:r>
          </a:p>
          <a:p>
            <a:r>
              <a:rPr lang="en-US" dirty="0"/>
              <a:t>A landlord or tenant may, in certain cases, recover money damages and attorney fees in the event of a violation of the rental agreement or the Landlord-Tenant Act. </a:t>
            </a:r>
          </a:p>
          <a:p>
            <a:pPr marL="0" indent="0">
              <a:buNone/>
            </a:pPr>
            <a:endParaRPr lang="en-US" dirty="0"/>
          </a:p>
        </p:txBody>
      </p:sp>
      <p:sp>
        <p:nvSpPr>
          <p:cNvPr id="2" name="Title 1">
            <a:extLst>
              <a:ext uri="{FF2B5EF4-FFF2-40B4-BE49-F238E27FC236}">
                <a16:creationId xmlns:a16="http://schemas.microsoft.com/office/drawing/2014/main" id="{7EDD88EC-44D8-EB4D-9F28-3F569C639BB0}"/>
              </a:ext>
            </a:extLst>
          </p:cNvPr>
          <p:cNvSpPr>
            <a:spLocks noGrp="1"/>
          </p:cNvSpPr>
          <p:nvPr>
            <p:ph type="title"/>
          </p:nvPr>
        </p:nvSpPr>
        <p:spPr/>
        <p:txBody>
          <a:bodyPr/>
          <a:lstStyle/>
          <a:p>
            <a:r>
              <a:rPr lang="en-US" b="1" dirty="0"/>
              <a:t>Landlord/Tenant Law in South Carolina</a:t>
            </a:r>
          </a:p>
        </p:txBody>
      </p:sp>
    </p:spTree>
    <p:extLst>
      <p:ext uri="{BB962C8B-B14F-4D97-AF65-F5344CB8AC3E}">
        <p14:creationId xmlns:p14="http://schemas.microsoft.com/office/powerpoint/2010/main" val="339010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C8B7-DE9F-3B45-BDCE-BEEACB7FA87B}"/>
              </a:ext>
            </a:extLst>
          </p:cNvPr>
          <p:cNvSpPr>
            <a:spLocks noGrp="1"/>
          </p:cNvSpPr>
          <p:nvPr>
            <p:ph type="title"/>
          </p:nvPr>
        </p:nvSpPr>
        <p:spPr/>
        <p:txBody>
          <a:bodyPr/>
          <a:lstStyle/>
          <a:p>
            <a:r>
              <a:rPr lang="en-US" b="1" dirty="0"/>
              <a:t>Landlord/Tenant Law in South Carolina</a:t>
            </a:r>
          </a:p>
        </p:txBody>
      </p:sp>
      <p:sp>
        <p:nvSpPr>
          <p:cNvPr id="4" name="Content Placeholder 3">
            <a:extLst>
              <a:ext uri="{FF2B5EF4-FFF2-40B4-BE49-F238E27FC236}">
                <a16:creationId xmlns:a16="http://schemas.microsoft.com/office/drawing/2014/main" id="{451E5A9A-1A5B-D245-B0D8-B1925A3D650A}"/>
              </a:ext>
            </a:extLst>
          </p:cNvPr>
          <p:cNvSpPr>
            <a:spLocks noGrp="1"/>
          </p:cNvSpPr>
          <p:nvPr>
            <p:ph idx="1"/>
          </p:nvPr>
        </p:nvSpPr>
        <p:spPr/>
        <p:txBody>
          <a:bodyPr/>
          <a:lstStyle/>
          <a:p>
            <a:r>
              <a:rPr lang="en-US" dirty="0"/>
              <a:t>After a lease has been terminated, if the tenant refuses to move out, the landlord can seek an Order of eviction in Magistrates Court. </a:t>
            </a:r>
          </a:p>
          <a:p>
            <a:r>
              <a:rPr lang="en-US" dirty="0"/>
              <a:t>The tenant must receive proper notice of the proceedings and a hearing. </a:t>
            </a:r>
          </a:p>
          <a:p>
            <a:r>
              <a:rPr lang="en-US" dirty="0"/>
              <a:t>The Magistrate issues the written Eviction Order requiring the tenant to either move out or explain to the Magistrate within 10 days after service of the Order why they should not be evicted. </a:t>
            </a:r>
          </a:p>
          <a:p>
            <a:r>
              <a:rPr lang="en-US" dirty="0"/>
              <a:t>If no tenant can be found in possession of the rental unit for a period of 15 days or more, a copy of the Order may be served by posting it on the most noticeable part of the rental unit or premises.</a:t>
            </a:r>
          </a:p>
        </p:txBody>
      </p:sp>
    </p:spTree>
    <p:extLst>
      <p:ext uri="{BB962C8B-B14F-4D97-AF65-F5344CB8AC3E}">
        <p14:creationId xmlns:p14="http://schemas.microsoft.com/office/powerpoint/2010/main" val="137238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7065-CA2B-B148-B5E8-E3473E2AEAA3}"/>
              </a:ext>
            </a:extLst>
          </p:cNvPr>
          <p:cNvSpPr>
            <a:spLocks noGrp="1"/>
          </p:cNvSpPr>
          <p:nvPr>
            <p:ph type="title"/>
          </p:nvPr>
        </p:nvSpPr>
        <p:spPr/>
        <p:txBody>
          <a:bodyPr/>
          <a:lstStyle/>
          <a:p>
            <a:r>
              <a:rPr lang="en-US" b="1" dirty="0"/>
              <a:t>Landlord/Tenant Law in South Carolina</a:t>
            </a:r>
          </a:p>
        </p:txBody>
      </p:sp>
      <p:sp>
        <p:nvSpPr>
          <p:cNvPr id="4" name="Content Placeholder 3">
            <a:extLst>
              <a:ext uri="{FF2B5EF4-FFF2-40B4-BE49-F238E27FC236}">
                <a16:creationId xmlns:a16="http://schemas.microsoft.com/office/drawing/2014/main" id="{5827305B-16D4-4A45-AD4C-070BD5B17C20}"/>
              </a:ext>
            </a:extLst>
          </p:cNvPr>
          <p:cNvSpPr>
            <a:spLocks noGrp="1"/>
          </p:cNvSpPr>
          <p:nvPr>
            <p:ph idx="1"/>
          </p:nvPr>
        </p:nvSpPr>
        <p:spPr/>
        <p:txBody>
          <a:bodyPr/>
          <a:lstStyle/>
          <a:p>
            <a:r>
              <a:rPr lang="en-US" dirty="0"/>
              <a:t>The tenant/renter has a right to file a claim in Magistrates Court If the landlord unlawfully removes or prohibits the tenant from occupying the dwelling unit, willfully causes interruption of basic services, like water, electricity and heating.  </a:t>
            </a:r>
          </a:p>
          <a:p>
            <a:r>
              <a:rPr lang="en-US" dirty="0"/>
              <a:t>The tenant may request possession of the rental or may choose to terminate the rental agreement. In these cases, the tenant may be able to recover an amount equal to three months rent or twice the actual damages suffered by him, whichever is greater, plus reasonable attorney's fees.</a:t>
            </a:r>
          </a:p>
          <a:p>
            <a:r>
              <a:rPr lang="en-US" dirty="0"/>
              <a:t> If the rental agreement is terminated by the renter they are also entitled to the return of their security deposit.</a:t>
            </a:r>
          </a:p>
        </p:txBody>
      </p:sp>
    </p:spTree>
    <p:extLst>
      <p:ext uri="{BB962C8B-B14F-4D97-AF65-F5344CB8AC3E}">
        <p14:creationId xmlns:p14="http://schemas.microsoft.com/office/powerpoint/2010/main" val="212998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F601-B5BD-C244-BB25-92FDFFAA6360}"/>
              </a:ext>
            </a:extLst>
          </p:cNvPr>
          <p:cNvSpPr>
            <a:spLocks noGrp="1"/>
          </p:cNvSpPr>
          <p:nvPr>
            <p:ph type="title"/>
          </p:nvPr>
        </p:nvSpPr>
        <p:spPr/>
        <p:txBody>
          <a:bodyPr/>
          <a:lstStyle/>
          <a:p>
            <a:r>
              <a:rPr lang="en-US" b="1" dirty="0"/>
              <a:t>Landlord/Tenant Law in South Carolina</a:t>
            </a:r>
          </a:p>
        </p:txBody>
      </p:sp>
      <p:sp>
        <p:nvSpPr>
          <p:cNvPr id="4" name="Content Placeholder 3">
            <a:extLst>
              <a:ext uri="{FF2B5EF4-FFF2-40B4-BE49-F238E27FC236}">
                <a16:creationId xmlns:a16="http://schemas.microsoft.com/office/drawing/2014/main" id="{F7F91761-6DFA-4945-8CB0-8AF335DCB2D4}"/>
              </a:ext>
            </a:extLst>
          </p:cNvPr>
          <p:cNvSpPr>
            <a:spLocks noGrp="1"/>
          </p:cNvSpPr>
          <p:nvPr>
            <p:ph idx="1"/>
          </p:nvPr>
        </p:nvSpPr>
        <p:spPr/>
        <p:txBody>
          <a:bodyPr/>
          <a:lstStyle/>
          <a:p>
            <a:r>
              <a:rPr lang="en-US" dirty="0"/>
              <a:t>An unlawful entry into the tenant's dwelling unit by the landlord and/or repeated lawful entries, repeated demands for entry and harassment of the tenant may entitle the tenant may seek an order against the landlord in Magistrates or Circuit Court to prevent the behavior from continuing, or to terminate the rental agreement. </a:t>
            </a:r>
          </a:p>
          <a:p>
            <a:r>
              <a:rPr lang="en-US" dirty="0"/>
              <a:t>The tenant/renter may recover actual damages and reasonable attorney's fees.</a:t>
            </a:r>
          </a:p>
          <a:p>
            <a:endParaRPr lang="en-US" dirty="0"/>
          </a:p>
          <a:p>
            <a:endParaRPr lang="en-US" dirty="0"/>
          </a:p>
        </p:txBody>
      </p:sp>
    </p:spTree>
    <p:extLst>
      <p:ext uri="{BB962C8B-B14F-4D97-AF65-F5344CB8AC3E}">
        <p14:creationId xmlns:p14="http://schemas.microsoft.com/office/powerpoint/2010/main" val="31561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C344-7793-AB44-883A-805E76BF180C}"/>
              </a:ext>
            </a:extLst>
          </p:cNvPr>
          <p:cNvSpPr>
            <a:spLocks noGrp="1"/>
          </p:cNvSpPr>
          <p:nvPr>
            <p:ph type="title"/>
          </p:nvPr>
        </p:nvSpPr>
        <p:spPr/>
        <p:txBody>
          <a:bodyPr/>
          <a:lstStyle/>
          <a:p>
            <a:r>
              <a:rPr lang="en-US" b="1" dirty="0"/>
              <a:t>Landlord/Tenant Law in South Carolina</a:t>
            </a:r>
          </a:p>
        </p:txBody>
      </p:sp>
      <p:sp>
        <p:nvSpPr>
          <p:cNvPr id="4" name="Content Placeholder 3">
            <a:extLst>
              <a:ext uri="{FF2B5EF4-FFF2-40B4-BE49-F238E27FC236}">
                <a16:creationId xmlns:a16="http://schemas.microsoft.com/office/drawing/2014/main" id="{21B1F58D-C460-684F-A647-FE1CE2D036BC}"/>
              </a:ext>
            </a:extLst>
          </p:cNvPr>
          <p:cNvSpPr>
            <a:spLocks noGrp="1"/>
          </p:cNvSpPr>
          <p:nvPr>
            <p:ph idx="1"/>
          </p:nvPr>
        </p:nvSpPr>
        <p:spPr/>
        <p:txBody>
          <a:bodyPr/>
          <a:lstStyle/>
          <a:p>
            <a:r>
              <a:rPr lang="en-US" dirty="0"/>
              <a:t>If the tenant notifies the Magistrate that they contest the eviction, a hearing will be held. </a:t>
            </a:r>
          </a:p>
          <a:p>
            <a:r>
              <a:rPr lang="en-US" dirty="0"/>
              <a:t>The tenant is entitled to a trial by jury if requested.  If the landlord wins, the Magistrate will issue an Order of ejectment within 5 days. At this point the tenant shall be ejected by a Deputy Sheriff of the County. </a:t>
            </a:r>
          </a:p>
          <a:p>
            <a:r>
              <a:rPr lang="en-US" dirty="0"/>
              <a:t>The tenant is given the opportunity to vacate voluntarily but if they refuse to vacate or the rental  appears unoccupied, the Deputy Sheriff may then enter the rental unit by force to eject the tenant. </a:t>
            </a:r>
          </a:p>
          <a:p>
            <a:r>
              <a:rPr lang="en-US" dirty="0"/>
              <a:t>The Deputy Sheriff uses their best judgment in delaying the removal of ill or elderly tenants.</a:t>
            </a:r>
          </a:p>
        </p:txBody>
      </p:sp>
    </p:spTree>
    <p:extLst>
      <p:ext uri="{BB962C8B-B14F-4D97-AF65-F5344CB8AC3E}">
        <p14:creationId xmlns:p14="http://schemas.microsoft.com/office/powerpoint/2010/main" val="285663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576071"/>
            <a:ext cx="3521359" cy="5735952"/>
          </a:xfrm>
        </p:spPr>
        <p:txBody>
          <a:bodyPr vert="horz" lIns="91440" tIns="45720" rIns="91440" bIns="45720" rtlCol="0" anchor="ctr">
            <a:normAutofit/>
          </a:bodyPr>
          <a:lstStyle/>
          <a:p>
            <a:pPr algn="ctr"/>
            <a:r>
              <a:rPr lang="en-US" sz="2800" cap="none" dirty="0">
                <a:solidFill>
                  <a:srgbClr val="99F864"/>
                </a:solidFill>
              </a:rPr>
              <a:t>Generally, a landlord may evict a tenant and take possession of the rental unit for any one of the following reasons:</a:t>
            </a:r>
          </a:p>
        </p:txBody>
      </p:sp>
      <p:sp>
        <p:nvSpPr>
          <p:cNvPr id="18" name="Title 4">
            <a:extLst>
              <a:ext uri="{FF2B5EF4-FFF2-40B4-BE49-F238E27FC236}">
                <a16:creationId xmlns:a16="http://schemas.microsoft.com/office/drawing/2014/main" id="{0A0F9CE0-81B7-44DC-8DD3-6111FBCF543E}"/>
              </a:ext>
            </a:extLst>
          </p:cNvPr>
          <p:cNvSpPr txBox="1">
            <a:spLocks/>
          </p:cNvSpPr>
          <p:nvPr/>
        </p:nvSpPr>
        <p:spPr>
          <a:xfrm>
            <a:off x="4975861" y="576071"/>
            <a:ext cx="6399930" cy="56504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spcAft>
                <a:spcPts val="600"/>
              </a:spcAft>
              <a:buAutoNum type="arabicParenR"/>
            </a:pPr>
            <a:r>
              <a:rPr lang="en-US" sz="2000" dirty="0"/>
              <a:t>Nonpayment of Rent</a:t>
            </a:r>
          </a:p>
          <a:p>
            <a:pPr marL="457200" indent="-457200">
              <a:spcAft>
                <a:spcPts val="600"/>
              </a:spcAft>
              <a:buAutoNum type="arabicParenR"/>
            </a:pPr>
            <a:r>
              <a:rPr lang="en-US" sz="2000" dirty="0"/>
              <a:t>Breach of the terms of the rental agreement (verbal or written) </a:t>
            </a:r>
          </a:p>
          <a:p>
            <a:pPr marL="457200" indent="-457200">
              <a:spcAft>
                <a:spcPts val="600"/>
              </a:spcAft>
              <a:buAutoNum type="arabicParenR"/>
            </a:pPr>
            <a:r>
              <a:rPr lang="en-US" sz="2000" dirty="0"/>
              <a:t>Failure of tenant to maintain the dwelling unit in a healthy and safe manner</a:t>
            </a:r>
          </a:p>
          <a:p>
            <a:pPr marL="457200" indent="-457200">
              <a:spcAft>
                <a:spcPts val="600"/>
              </a:spcAft>
              <a:buAutoNum type="arabicParenR"/>
            </a:pPr>
            <a:r>
              <a:rPr lang="en-US" sz="2000" dirty="0"/>
              <a:t>Abandonment of the rental unit by the tenant</a:t>
            </a:r>
          </a:p>
          <a:p>
            <a:pPr marL="457200" indent="-457200">
              <a:spcAft>
                <a:spcPts val="600"/>
              </a:spcAft>
              <a:buAutoNum type="arabicParenR"/>
            </a:pPr>
            <a:r>
              <a:rPr lang="en-US" sz="2000" dirty="0"/>
              <a:t>When the lease term has ended</a:t>
            </a: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43073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91351E-4C9E-4F4B-953B-1880020D4803}"/>
              </a:ext>
            </a:extLst>
          </p:cNvPr>
          <p:cNvSpPr txBox="1"/>
          <p:nvPr/>
        </p:nvSpPr>
        <p:spPr>
          <a:xfrm>
            <a:off x="3046810" y="-1660922"/>
            <a:ext cx="6093618" cy="369332"/>
          </a:xfrm>
          <a:prstGeom prst="rect">
            <a:avLst/>
          </a:prstGeom>
          <a:noFill/>
        </p:spPr>
        <p:txBody>
          <a:bodyPr wrap="square">
            <a:spAutoFit/>
          </a:bodyPr>
          <a:lstStyle/>
          <a:p>
            <a:pPr algn="l"/>
            <a:r>
              <a:rPr lang="en-US" b="1" i="0" dirty="0">
                <a:solidFill>
                  <a:srgbClr val="111741"/>
                </a:solidFill>
                <a:effectLst/>
                <a:latin typeface="Source Sans Pro" panose="020B0503030403020204" pitchFamily="34" charset="0"/>
              </a:rPr>
              <a:t>\</a:t>
            </a:r>
            <a:endParaRPr lang="en-US" b="0" i="0" dirty="0">
              <a:solidFill>
                <a:srgbClr val="111741"/>
              </a:solidFill>
              <a:effectLst/>
              <a:latin typeface="Source Sans Pro" panose="020B0503030403020204" pitchFamily="34" charset="0"/>
            </a:endParaRPr>
          </a:p>
        </p:txBody>
      </p:sp>
      <p:sp>
        <p:nvSpPr>
          <p:cNvPr id="2" name="Title 1">
            <a:extLst>
              <a:ext uri="{FF2B5EF4-FFF2-40B4-BE49-F238E27FC236}">
                <a16:creationId xmlns:a16="http://schemas.microsoft.com/office/drawing/2014/main" id="{892F927D-D816-1A44-8154-6BB842218B3B}"/>
              </a:ext>
            </a:extLst>
          </p:cNvPr>
          <p:cNvSpPr>
            <a:spLocks noGrp="1"/>
          </p:cNvSpPr>
          <p:nvPr>
            <p:ph type="title"/>
          </p:nvPr>
        </p:nvSpPr>
        <p:spPr/>
        <p:txBody>
          <a:bodyPr/>
          <a:lstStyle/>
          <a:p>
            <a:r>
              <a:rPr lang="en-US" b="1" dirty="0"/>
              <a:t>1. Nonpayment of rent</a:t>
            </a:r>
            <a:br>
              <a:rPr lang="en-US" b="1" dirty="0"/>
            </a:br>
            <a:endParaRPr lang="en-US" b="1" dirty="0"/>
          </a:p>
        </p:txBody>
      </p:sp>
      <p:sp>
        <p:nvSpPr>
          <p:cNvPr id="4" name="Content Placeholder 3">
            <a:extLst>
              <a:ext uri="{FF2B5EF4-FFF2-40B4-BE49-F238E27FC236}">
                <a16:creationId xmlns:a16="http://schemas.microsoft.com/office/drawing/2014/main" id="{92F15728-D8A8-404F-803C-53E595AFF5D6}"/>
              </a:ext>
            </a:extLst>
          </p:cNvPr>
          <p:cNvSpPr>
            <a:spLocks noGrp="1"/>
          </p:cNvSpPr>
          <p:nvPr>
            <p:ph idx="1"/>
          </p:nvPr>
        </p:nvSpPr>
        <p:spPr/>
        <p:txBody>
          <a:bodyPr/>
          <a:lstStyle/>
          <a:p>
            <a:r>
              <a:rPr lang="en-US" dirty="0"/>
              <a:t>If rent is not paid when due, the landlord has the right to end the rental agreement and start eviction proceedings after giving 5 days written notice, and if no rent is paid within that time.  BUT the landlord only has to give written notice that the rent is past due one time during the lease term.</a:t>
            </a:r>
          </a:p>
          <a:p>
            <a:r>
              <a:rPr lang="en-US" dirty="0"/>
              <a:t>However, no notice is required if the rental agreement, or lease, is in writing and states expressly that no written notice will be given if rent is past due.</a:t>
            </a:r>
          </a:p>
        </p:txBody>
      </p:sp>
    </p:spTree>
    <p:extLst>
      <p:ext uri="{BB962C8B-B14F-4D97-AF65-F5344CB8AC3E}">
        <p14:creationId xmlns:p14="http://schemas.microsoft.com/office/powerpoint/2010/main" val="197225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909F-4C67-B247-89A9-BFD0F4B34FF5}"/>
              </a:ext>
            </a:extLst>
          </p:cNvPr>
          <p:cNvSpPr>
            <a:spLocks noGrp="1"/>
          </p:cNvSpPr>
          <p:nvPr>
            <p:ph type="title"/>
          </p:nvPr>
        </p:nvSpPr>
        <p:spPr/>
        <p:txBody>
          <a:bodyPr/>
          <a:lstStyle/>
          <a:p>
            <a:r>
              <a:rPr lang="en-US" b="1" dirty="0"/>
              <a:t>2. Breach of the terms of the rental agreement (verbal or written)</a:t>
            </a:r>
            <a:br>
              <a:rPr lang="en-US" b="1" dirty="0"/>
            </a:br>
            <a:endParaRPr lang="en-US" b="1" dirty="0"/>
          </a:p>
        </p:txBody>
      </p:sp>
      <p:sp>
        <p:nvSpPr>
          <p:cNvPr id="4" name="Content Placeholder 3">
            <a:extLst>
              <a:ext uri="{FF2B5EF4-FFF2-40B4-BE49-F238E27FC236}">
                <a16:creationId xmlns:a16="http://schemas.microsoft.com/office/drawing/2014/main" id="{4F9AB037-3F21-7C45-AB80-9F00FB3AC530}"/>
              </a:ext>
            </a:extLst>
          </p:cNvPr>
          <p:cNvSpPr>
            <a:spLocks noGrp="1"/>
          </p:cNvSpPr>
          <p:nvPr>
            <p:ph idx="1"/>
          </p:nvPr>
        </p:nvSpPr>
        <p:spPr/>
        <p:txBody>
          <a:bodyPr/>
          <a:lstStyle/>
          <a:p>
            <a:r>
              <a:rPr lang="en-US" dirty="0"/>
              <a:t>If the tenant violates the terms of the rental agreement in other ways, the landlord may also terminate the rental agreement and begin eviction proceedings. The landlord must give written notice specifying how the tenant violated the rental agreement. The tenant  has 14 days to correct or stop this violation or eviction proceedings can begin and the landlord can terminate the rental agreement.</a:t>
            </a:r>
          </a:p>
        </p:txBody>
      </p:sp>
    </p:spTree>
    <p:extLst>
      <p:ext uri="{BB962C8B-B14F-4D97-AF65-F5344CB8AC3E}">
        <p14:creationId xmlns:p14="http://schemas.microsoft.com/office/powerpoint/2010/main" val="356441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AF0D-BCAE-0C4F-8EFF-F6C8F19A7578}"/>
              </a:ext>
            </a:extLst>
          </p:cNvPr>
          <p:cNvSpPr>
            <a:spLocks noGrp="1"/>
          </p:cNvSpPr>
          <p:nvPr>
            <p:ph type="title"/>
          </p:nvPr>
        </p:nvSpPr>
        <p:spPr/>
        <p:txBody>
          <a:bodyPr/>
          <a:lstStyle/>
          <a:p>
            <a:r>
              <a:rPr lang="en-US" b="1" dirty="0"/>
              <a:t>3. Failure of tenant to maintain the dwelling unit in a healthy and safe manner</a:t>
            </a:r>
          </a:p>
        </p:txBody>
      </p:sp>
      <p:sp>
        <p:nvSpPr>
          <p:cNvPr id="4" name="Content Placeholder 3">
            <a:extLst>
              <a:ext uri="{FF2B5EF4-FFF2-40B4-BE49-F238E27FC236}">
                <a16:creationId xmlns:a16="http://schemas.microsoft.com/office/drawing/2014/main" id="{42A57990-59F4-7A48-8B97-1FEC1348E87F}"/>
              </a:ext>
            </a:extLst>
          </p:cNvPr>
          <p:cNvSpPr>
            <a:spLocks noGrp="1"/>
          </p:cNvSpPr>
          <p:nvPr>
            <p:ph idx="1"/>
          </p:nvPr>
        </p:nvSpPr>
        <p:spPr/>
        <p:txBody>
          <a:bodyPr/>
          <a:lstStyle/>
          <a:p>
            <a:r>
              <a:rPr lang="en-US" dirty="0"/>
              <a:t>The landlord has the right to terminate the rental agreement and start eviction proceedings if the tenant does not properly take care of the dwelling unit to the extent health and safety is endangered by the tenant’s lack of maintenance.</a:t>
            </a:r>
          </a:p>
          <a:p>
            <a:endParaRPr lang="en-US" dirty="0"/>
          </a:p>
          <a:p>
            <a:r>
              <a:rPr lang="en-US" dirty="0"/>
              <a:t>If it is not an emergency situation--then the tenant the has 14 days from the date of notice to fix the problem and eviction proceedings can begin</a:t>
            </a:r>
          </a:p>
        </p:txBody>
      </p:sp>
    </p:spTree>
    <p:extLst>
      <p:ext uri="{BB962C8B-B14F-4D97-AF65-F5344CB8AC3E}">
        <p14:creationId xmlns:p14="http://schemas.microsoft.com/office/powerpoint/2010/main" val="149583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6707-8514-AC49-B3A4-7292D99DD4AD}"/>
              </a:ext>
            </a:extLst>
          </p:cNvPr>
          <p:cNvSpPr>
            <a:spLocks noGrp="1"/>
          </p:cNvSpPr>
          <p:nvPr>
            <p:ph type="title"/>
          </p:nvPr>
        </p:nvSpPr>
        <p:spPr/>
        <p:txBody>
          <a:bodyPr/>
          <a:lstStyle/>
          <a:p>
            <a:r>
              <a:rPr lang="en-US" b="1" dirty="0"/>
              <a:t>4. Abandonment of the rental unit by the tenant</a:t>
            </a:r>
          </a:p>
        </p:txBody>
      </p:sp>
      <p:sp>
        <p:nvSpPr>
          <p:cNvPr id="4" name="Content Placeholder 3">
            <a:extLst>
              <a:ext uri="{FF2B5EF4-FFF2-40B4-BE49-F238E27FC236}">
                <a16:creationId xmlns:a16="http://schemas.microsoft.com/office/drawing/2014/main" id="{4D237DAB-A66A-3842-A1B3-7AEF7E92398D}"/>
              </a:ext>
            </a:extLst>
          </p:cNvPr>
          <p:cNvSpPr>
            <a:spLocks noGrp="1"/>
          </p:cNvSpPr>
          <p:nvPr>
            <p:ph idx="1"/>
          </p:nvPr>
        </p:nvSpPr>
        <p:spPr/>
        <p:txBody>
          <a:bodyPr>
            <a:normAutofit/>
          </a:bodyPr>
          <a:lstStyle/>
          <a:p>
            <a:r>
              <a:rPr lang="en-US" dirty="0"/>
              <a:t>15 days after the rent was due and not paid and after the landlord discovers what appears to be an abandoned rental unit, the </a:t>
            </a:r>
            <a:r>
              <a:rPr lang="en-US" dirty="0" err="1"/>
              <a:t>the</a:t>
            </a:r>
            <a:r>
              <a:rPr lang="en-US" dirty="0"/>
              <a:t> landlord can take possession. </a:t>
            </a:r>
          </a:p>
          <a:p>
            <a:r>
              <a:rPr lang="en-US" dirty="0"/>
              <a:t>This is not an eviction. The landlord may consider the rental agreement terminated or to still be in effect, in which case the landlord must try to rent the unit at fair market price. </a:t>
            </a:r>
          </a:p>
          <a:p>
            <a:r>
              <a:rPr lang="en-US" dirty="0"/>
              <a:t>If the unit is rented before the end of the rental agreement, then tenant's responsibility ends as soon as the new rental agreement is in place with the new renter.</a:t>
            </a:r>
          </a:p>
          <a:p>
            <a:pPr marL="0" indent="0">
              <a:buNone/>
            </a:pPr>
            <a:endParaRPr lang="en-US" dirty="0"/>
          </a:p>
        </p:txBody>
      </p:sp>
    </p:spTree>
    <p:extLst>
      <p:ext uri="{BB962C8B-B14F-4D97-AF65-F5344CB8AC3E}">
        <p14:creationId xmlns:p14="http://schemas.microsoft.com/office/powerpoint/2010/main" val="366211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5" name="Freeform: Shape 1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560880" y="2190565"/>
            <a:ext cx="3522879" cy="2476870"/>
          </a:xfrm>
        </p:spPr>
        <p:txBody>
          <a:bodyPr>
            <a:normAutofit/>
          </a:bodyPr>
          <a:lstStyle/>
          <a:p>
            <a:pPr algn="r"/>
            <a:r>
              <a:rPr lang="en-US" b="1" dirty="0">
                <a:solidFill>
                  <a:srgbClr val="FFFFFF"/>
                </a:solidFill>
              </a:rPr>
              <a:t>Zoom</a:t>
            </a:r>
            <a:br>
              <a:rPr lang="en-US" b="1" dirty="0">
                <a:solidFill>
                  <a:srgbClr val="FFFFFF"/>
                </a:solidFill>
              </a:rPr>
            </a:br>
            <a:r>
              <a:rPr lang="en-US" b="1" dirty="0">
                <a:solidFill>
                  <a:srgbClr val="FFFFFF"/>
                </a:solidFill>
              </a:rPr>
              <a:t>Meeting  </a:t>
            </a:r>
            <a:br>
              <a:rPr lang="en-US" b="1" dirty="0">
                <a:solidFill>
                  <a:srgbClr val="FFFFFF"/>
                </a:solidFill>
              </a:rPr>
            </a:br>
            <a:r>
              <a:rPr lang="en-US" b="1" dirty="0">
                <a:solidFill>
                  <a:srgbClr val="FFFFFF"/>
                </a:solidFill>
              </a:rPr>
              <a:t>House</a:t>
            </a:r>
            <a:br>
              <a:rPr lang="en-US" b="1" dirty="0">
                <a:solidFill>
                  <a:srgbClr val="FFFFFF"/>
                </a:solidFill>
              </a:rPr>
            </a:br>
            <a:r>
              <a:rPr lang="en-US" b="1" dirty="0">
                <a:solidFill>
                  <a:srgbClr val="FFFFFF"/>
                </a:solidFill>
              </a:rPr>
              <a:t>Keeping:</a:t>
            </a: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pic>
        <p:nvPicPr>
          <p:cNvPr id="2" name="Picture 1">
            <a:extLst>
              <a:ext uri="{FF2B5EF4-FFF2-40B4-BE49-F238E27FC236}">
                <a16:creationId xmlns:a16="http://schemas.microsoft.com/office/drawing/2014/main" id="{E841F240-290B-4D3C-A023-D4F97600A850}"/>
              </a:ext>
            </a:extLst>
          </p:cNvPr>
          <p:cNvPicPr>
            <a:picLocks noChangeAspect="1"/>
          </p:cNvPicPr>
          <p:nvPr/>
        </p:nvPicPr>
        <p:blipFill rotWithShape="1">
          <a:blip r:embed="rId3"/>
          <a:srcRect t="42581"/>
          <a:stretch/>
        </p:blipFill>
        <p:spPr>
          <a:xfrm>
            <a:off x="4924373" y="3826722"/>
            <a:ext cx="7169016" cy="452802"/>
          </a:xfrm>
          <a:prstGeom prst="rect">
            <a:avLst/>
          </a:prstGeom>
          <a:effectLst/>
        </p:spPr>
      </p:pic>
      <p:sp>
        <p:nvSpPr>
          <p:cNvPr id="12" name="Content Placeholder 5">
            <a:extLst>
              <a:ext uri="{FF2B5EF4-FFF2-40B4-BE49-F238E27FC236}">
                <a16:creationId xmlns:a16="http://schemas.microsoft.com/office/drawing/2014/main" id="{32EA94E2-40D6-4DD2-B028-A1D56A73ABD6}"/>
              </a:ext>
            </a:extLst>
          </p:cNvPr>
          <p:cNvSpPr txBox="1">
            <a:spLocks/>
          </p:cNvSpPr>
          <p:nvPr/>
        </p:nvSpPr>
        <p:spPr>
          <a:xfrm>
            <a:off x="5236934" y="278810"/>
            <a:ext cx="6525979" cy="67030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sz="1500" dirty="0"/>
              <a:t>All participants are muted</a:t>
            </a:r>
          </a:p>
          <a:p>
            <a:pPr>
              <a:lnSpc>
                <a:spcPct val="90000"/>
              </a:lnSpc>
            </a:pPr>
            <a:r>
              <a:rPr lang="en-US" sz="1500" dirty="0"/>
              <a:t>The video feature has been disabled  </a:t>
            </a:r>
          </a:p>
          <a:p>
            <a:pPr>
              <a:lnSpc>
                <a:spcPct val="90000"/>
              </a:lnSpc>
            </a:pPr>
            <a:r>
              <a:rPr lang="en-US" sz="1500" dirty="0"/>
              <a:t>Please keep everything CORDIAL, including the                        comments.  We are here to help get some of your questions answered, so PLEASE be nice to us!  </a:t>
            </a:r>
            <a:r>
              <a:rPr lang="en-US" sz="1500" b="1" dirty="0"/>
              <a:t>Those that post inappropriate comments will be removed from this meeting and will not be allowed to return.    </a:t>
            </a:r>
          </a:p>
          <a:p>
            <a:pPr>
              <a:lnSpc>
                <a:spcPct val="90000"/>
              </a:lnSpc>
            </a:pPr>
            <a:r>
              <a:rPr lang="en-US" sz="1500" dirty="0"/>
              <a:t>There will be polling questions asked.  Please know the responses are anonymous.  The answers will help us customize the presentation for this audience. </a:t>
            </a:r>
          </a:p>
          <a:p>
            <a:pPr>
              <a:lnSpc>
                <a:spcPct val="90000"/>
              </a:lnSpc>
            </a:pPr>
            <a:r>
              <a:rPr lang="en-US" sz="1500" dirty="0"/>
              <a:t>There is time allotted to ask the panelists </a:t>
            </a:r>
            <a:r>
              <a:rPr lang="en-US" sz="1500" u="sng" dirty="0"/>
              <a:t>GENERAL</a:t>
            </a:r>
            <a:r>
              <a:rPr lang="en-US" sz="1500" dirty="0"/>
              <a:t> questions.  During these times, you can type in questions you would like answered by clicking on the “Chat” button and typing in your question.  </a:t>
            </a:r>
          </a:p>
          <a:p>
            <a:pPr>
              <a:lnSpc>
                <a:spcPct val="90000"/>
              </a:lnSpc>
            </a:pPr>
            <a:endParaRPr lang="en-US" sz="1500" dirty="0"/>
          </a:p>
          <a:p>
            <a:pPr>
              <a:lnSpc>
                <a:spcPct val="90000"/>
              </a:lnSpc>
            </a:pPr>
            <a:endParaRPr lang="en-US" sz="1500" dirty="0"/>
          </a:p>
          <a:p>
            <a:pPr>
              <a:lnSpc>
                <a:spcPct val="90000"/>
              </a:lnSpc>
            </a:pPr>
            <a:endParaRPr lang="en-US" sz="1500" dirty="0"/>
          </a:p>
          <a:p>
            <a:pPr>
              <a:lnSpc>
                <a:spcPct val="90000"/>
              </a:lnSpc>
            </a:pPr>
            <a:r>
              <a:rPr lang="en-US" sz="1500" dirty="0"/>
              <a:t>A link to this meeting’s recording, and FAQ’s created from the questions we are unable to answer today will be posted on United Way’s website: </a:t>
            </a:r>
            <a:r>
              <a:rPr lang="en-US" sz="1500" b="1" u="sng" dirty="0">
                <a:hlinkClick r:id="rId4">
                  <a:extLst>
                    <a:ext uri="{A12FA001-AC4F-418D-AE19-62706E023703}">
                      <ahyp:hlinkClr xmlns:ahyp="http://schemas.microsoft.com/office/drawing/2018/hyperlinkcolor" val="tx"/>
                    </a:ext>
                  </a:extLst>
                </a:hlinkClick>
              </a:rPr>
              <a:t>https://uwlowcountry.org/</a:t>
            </a:r>
            <a:r>
              <a:rPr lang="en-US" sz="1500" b="1" u="sng" dirty="0"/>
              <a:t> </a:t>
            </a:r>
            <a:r>
              <a:rPr lang="en-US" sz="1500" b="1" dirty="0"/>
              <a:t>  </a:t>
            </a:r>
          </a:p>
          <a:p>
            <a:pPr>
              <a:lnSpc>
                <a:spcPct val="90000"/>
              </a:lnSpc>
            </a:pPr>
            <a:r>
              <a:rPr lang="en-US" sz="1500" dirty="0"/>
              <a:t>A complete copy of this presentation will also be posted, so don’t feel the need to scribble furiously, jotting down notes and links.  It will all be posted on our website </a:t>
            </a:r>
            <a:r>
              <a:rPr lang="en-US" sz="1500" dirty="0">
                <a:sym typeface="Wingdings" panose="05000000000000000000" pitchFamily="2" charset="2"/>
              </a:rPr>
              <a:t></a:t>
            </a:r>
            <a:r>
              <a:rPr lang="en-US" sz="1500" dirty="0"/>
              <a:t>    </a:t>
            </a:r>
          </a:p>
          <a:p>
            <a:pPr marL="457200" lvl="1" indent="0">
              <a:lnSpc>
                <a:spcPct val="90000"/>
              </a:lnSpc>
              <a:buFont typeface="Wingdings 3" charset="2"/>
              <a:buNone/>
            </a:pPr>
            <a:endParaRPr lang="en-US" sz="1500" dirty="0"/>
          </a:p>
          <a:p>
            <a:pPr marL="0" indent="0">
              <a:lnSpc>
                <a:spcPct val="90000"/>
              </a:lnSpc>
              <a:buNone/>
            </a:pPr>
            <a:endParaRPr lang="en-US" sz="1500" dirty="0"/>
          </a:p>
          <a:p>
            <a:pPr>
              <a:lnSpc>
                <a:spcPct val="90000"/>
              </a:lnSpc>
            </a:pPr>
            <a:endParaRPr lang="en-US" sz="1500" dirty="0"/>
          </a:p>
        </p:txBody>
      </p:sp>
    </p:spTree>
    <p:extLst>
      <p:ext uri="{BB962C8B-B14F-4D97-AF65-F5344CB8AC3E}">
        <p14:creationId xmlns:p14="http://schemas.microsoft.com/office/powerpoint/2010/main" val="125351408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9A75-60F6-6C43-B873-880321FA24D4}"/>
              </a:ext>
            </a:extLst>
          </p:cNvPr>
          <p:cNvSpPr>
            <a:spLocks noGrp="1"/>
          </p:cNvSpPr>
          <p:nvPr>
            <p:ph type="title"/>
          </p:nvPr>
        </p:nvSpPr>
        <p:spPr/>
        <p:txBody>
          <a:bodyPr/>
          <a:lstStyle/>
          <a:p>
            <a:r>
              <a:rPr lang="en-US" b="1" dirty="0"/>
              <a:t>5. When the lease term has ended</a:t>
            </a:r>
          </a:p>
        </p:txBody>
      </p:sp>
      <p:sp>
        <p:nvSpPr>
          <p:cNvPr id="4" name="Content Placeholder 3">
            <a:extLst>
              <a:ext uri="{FF2B5EF4-FFF2-40B4-BE49-F238E27FC236}">
                <a16:creationId xmlns:a16="http://schemas.microsoft.com/office/drawing/2014/main" id="{B521B9A6-AFFF-F142-9405-E41C263EC452}"/>
              </a:ext>
            </a:extLst>
          </p:cNvPr>
          <p:cNvSpPr>
            <a:spLocks noGrp="1"/>
          </p:cNvSpPr>
          <p:nvPr>
            <p:ph idx="1"/>
          </p:nvPr>
        </p:nvSpPr>
        <p:spPr/>
        <p:txBody>
          <a:bodyPr/>
          <a:lstStyle/>
          <a:p>
            <a:r>
              <a:rPr lang="en-US" dirty="0"/>
              <a:t>The most natural way a lease ends is that the lease term of the rental agreement has ended.</a:t>
            </a:r>
          </a:p>
          <a:p>
            <a:r>
              <a:rPr lang="en-US" dirty="0"/>
              <a:t>If the tenant refuses to move out after the end of the lease term the landlord may bring an action in court to evict the tenant.</a:t>
            </a:r>
          </a:p>
        </p:txBody>
      </p:sp>
    </p:spTree>
    <p:extLst>
      <p:ext uri="{BB962C8B-B14F-4D97-AF65-F5344CB8AC3E}">
        <p14:creationId xmlns:p14="http://schemas.microsoft.com/office/powerpoint/2010/main" val="405165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2174-6B0E-8249-A9B1-DE608BAD5EB2}"/>
              </a:ext>
            </a:extLst>
          </p:cNvPr>
          <p:cNvSpPr>
            <a:spLocks noGrp="1"/>
          </p:cNvSpPr>
          <p:nvPr>
            <p:ph type="title"/>
          </p:nvPr>
        </p:nvSpPr>
        <p:spPr/>
        <p:txBody>
          <a:bodyPr/>
          <a:lstStyle/>
          <a:p>
            <a:r>
              <a:rPr lang="en-US" b="1" dirty="0"/>
              <a:t>Landlord/Tenant Law in South Carolina</a:t>
            </a:r>
          </a:p>
        </p:txBody>
      </p:sp>
      <p:sp>
        <p:nvSpPr>
          <p:cNvPr id="4" name="Content Placeholder 3">
            <a:extLst>
              <a:ext uri="{FF2B5EF4-FFF2-40B4-BE49-F238E27FC236}">
                <a16:creationId xmlns:a16="http://schemas.microsoft.com/office/drawing/2014/main" id="{577C7874-4F42-3C49-A4BE-18157566D1A4}"/>
              </a:ext>
            </a:extLst>
          </p:cNvPr>
          <p:cNvSpPr>
            <a:spLocks noGrp="1"/>
          </p:cNvSpPr>
          <p:nvPr>
            <p:ph idx="1"/>
          </p:nvPr>
        </p:nvSpPr>
        <p:spPr/>
        <p:txBody>
          <a:bodyPr/>
          <a:lstStyle/>
          <a:p>
            <a:r>
              <a:rPr lang="en-US" dirty="0"/>
              <a:t>If there is no defined term in a rental agreement, the landlord may end the rental agreement. </a:t>
            </a:r>
          </a:p>
          <a:p>
            <a:r>
              <a:rPr lang="en-US" dirty="0"/>
              <a:t>If a tenant pays weekly rent, then the Landlord may demand that the tenant move out only after giving the tenant 7 days written notice. </a:t>
            </a:r>
          </a:p>
          <a:p>
            <a:r>
              <a:rPr lang="en-US" dirty="0"/>
              <a:t>Otherwise where there is no definite rental term, the landlord is required to give at least 30 days written notice to the renter to move out.</a:t>
            </a:r>
          </a:p>
        </p:txBody>
      </p:sp>
    </p:spTree>
    <p:extLst>
      <p:ext uri="{BB962C8B-B14F-4D97-AF65-F5344CB8AC3E}">
        <p14:creationId xmlns:p14="http://schemas.microsoft.com/office/powerpoint/2010/main" val="1323378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861A-F301-6543-94CB-78A3C849AEA4}"/>
              </a:ext>
            </a:extLst>
          </p:cNvPr>
          <p:cNvSpPr>
            <a:spLocks noGrp="1"/>
          </p:cNvSpPr>
          <p:nvPr>
            <p:ph type="title"/>
          </p:nvPr>
        </p:nvSpPr>
        <p:spPr/>
        <p:txBody>
          <a:bodyPr/>
          <a:lstStyle/>
          <a:p>
            <a:r>
              <a:rPr lang="en-US" b="1" dirty="0"/>
              <a:t>Landlord/Tenant Law in South Carolina</a:t>
            </a:r>
          </a:p>
        </p:txBody>
      </p:sp>
      <p:sp>
        <p:nvSpPr>
          <p:cNvPr id="4" name="Content Placeholder 3">
            <a:extLst>
              <a:ext uri="{FF2B5EF4-FFF2-40B4-BE49-F238E27FC236}">
                <a16:creationId xmlns:a16="http://schemas.microsoft.com/office/drawing/2014/main" id="{8B2890B5-1EA4-C64D-A255-D6DB7712A337}"/>
              </a:ext>
            </a:extLst>
          </p:cNvPr>
          <p:cNvSpPr>
            <a:spLocks noGrp="1"/>
          </p:cNvSpPr>
          <p:nvPr>
            <p:ph idx="1"/>
          </p:nvPr>
        </p:nvSpPr>
        <p:spPr/>
        <p:txBody>
          <a:bodyPr/>
          <a:lstStyle/>
          <a:p>
            <a:r>
              <a:rPr lang="en-US" dirty="0"/>
              <a:t>After the rental agreement is terminated the landlord has a right to possession of the rental unit and rent. </a:t>
            </a:r>
          </a:p>
          <a:p>
            <a:r>
              <a:rPr lang="en-US" dirty="0"/>
              <a:t>The Landlord has the right to bring a separate claim for damages for breach of the rental agreement and may recover reasonable attorney's fees.</a:t>
            </a:r>
          </a:p>
        </p:txBody>
      </p:sp>
    </p:spTree>
    <p:extLst>
      <p:ext uri="{BB962C8B-B14F-4D97-AF65-F5344CB8AC3E}">
        <p14:creationId xmlns:p14="http://schemas.microsoft.com/office/powerpoint/2010/main" val="286447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2C1F-9FC3-438B-A4D6-77604842D459}"/>
              </a:ext>
            </a:extLst>
          </p:cNvPr>
          <p:cNvSpPr>
            <a:spLocks noGrp="1"/>
          </p:cNvSpPr>
          <p:nvPr>
            <p:ph type="title"/>
          </p:nvPr>
        </p:nvSpPr>
        <p:spPr/>
        <p:txBody>
          <a:bodyPr/>
          <a:lstStyle/>
          <a:p>
            <a:r>
              <a:rPr lang="en-US" b="1" dirty="0"/>
              <a:t>Landlord/Tenant Law in South Carolina</a:t>
            </a:r>
            <a:endParaRPr lang="en-US" dirty="0"/>
          </a:p>
        </p:txBody>
      </p:sp>
      <p:sp>
        <p:nvSpPr>
          <p:cNvPr id="6" name="TextBox 5">
            <a:extLst>
              <a:ext uri="{FF2B5EF4-FFF2-40B4-BE49-F238E27FC236}">
                <a16:creationId xmlns:a16="http://schemas.microsoft.com/office/drawing/2014/main" id="{A528E582-1DF2-4A4E-9A30-1CFCDB01D55C}"/>
              </a:ext>
            </a:extLst>
          </p:cNvPr>
          <p:cNvSpPr txBox="1"/>
          <p:nvPr/>
        </p:nvSpPr>
        <p:spPr>
          <a:xfrm>
            <a:off x="1709529" y="2222331"/>
            <a:ext cx="10124405" cy="2585323"/>
          </a:xfrm>
          <a:prstGeom prst="rect">
            <a:avLst/>
          </a:prstGeom>
          <a:noFill/>
        </p:spPr>
        <p:txBody>
          <a:bodyPr wrap="square">
            <a:spAutoFit/>
          </a:bodyPr>
          <a:lstStyle/>
          <a:p>
            <a:pPr algn="l"/>
            <a:r>
              <a:rPr lang="en-US" b="1" i="0" u="sng" dirty="0">
                <a:effectLst/>
              </a:rPr>
              <a:t>CDC’s temporary eviction moratorium</a:t>
            </a:r>
          </a:p>
          <a:p>
            <a:pPr algn="l"/>
            <a:r>
              <a:rPr lang="en-US" b="0" i="0" dirty="0">
                <a:effectLst/>
              </a:rPr>
              <a:t>To prevent the further spread of the coronavirus, the Centers for Disease Control and Prevention (CDC) has </a:t>
            </a:r>
            <a:r>
              <a:rPr lang="en-US" b="0" i="0" u="none" strike="noStrike" dirty="0">
                <a:solidFill>
                  <a:srgbClr val="99F864"/>
                </a:solidFill>
                <a:effectLst/>
                <a:hlinkClick r:id="rId3">
                  <a:extLst>
                    <a:ext uri="{A12FA001-AC4F-418D-AE19-62706E023703}">
                      <ahyp:hlinkClr xmlns:ahyp="http://schemas.microsoft.com/office/drawing/2018/hyperlinkcolor" val="tx"/>
                    </a:ext>
                  </a:extLst>
                </a:hlinkClick>
              </a:rPr>
              <a:t>issued an order </a:t>
            </a:r>
            <a:r>
              <a:rPr lang="en-US" b="0" i="0" dirty="0">
                <a:solidFill>
                  <a:srgbClr val="99F864"/>
                </a:solidFill>
                <a:effectLst/>
              </a:rPr>
              <a:t> </a:t>
            </a:r>
            <a:r>
              <a:rPr lang="en-US" b="0" i="0" dirty="0">
                <a:effectLst/>
              </a:rPr>
              <a:t>to temporarily halt certain residential evictions for nonpayment of rent. To qualify for the protection, you will need to meet </a:t>
            </a:r>
            <a:r>
              <a:rPr lang="en-US" b="0" i="0" u="none" strike="noStrike" dirty="0">
                <a:solidFill>
                  <a:srgbClr val="99F864"/>
                </a:solidFill>
                <a:effectLst/>
                <a:hlinkClick r:id="rId4">
                  <a:extLst>
                    <a:ext uri="{A12FA001-AC4F-418D-AE19-62706E023703}">
                      <ahyp:hlinkClr xmlns:ahyp="http://schemas.microsoft.com/office/drawing/2018/hyperlinkcolor" val="tx"/>
                    </a:ext>
                  </a:extLst>
                </a:hlinkClick>
              </a:rPr>
              <a:t>certain eligibility requirements </a:t>
            </a:r>
            <a:r>
              <a:rPr lang="en-US" b="0" i="0" dirty="0">
                <a:solidFill>
                  <a:srgbClr val="99F864"/>
                </a:solidFill>
                <a:effectLst/>
              </a:rPr>
              <a:t>.</a:t>
            </a:r>
          </a:p>
          <a:p>
            <a:pPr algn="l"/>
            <a:endParaRPr lang="en-US" b="0" i="0" dirty="0">
              <a:solidFill>
                <a:srgbClr val="99F864"/>
              </a:solidFill>
              <a:effectLst/>
            </a:endParaRPr>
          </a:p>
          <a:p>
            <a:pPr algn="l"/>
            <a:r>
              <a:rPr lang="en-US" b="0" i="0" dirty="0">
                <a:effectLst/>
              </a:rPr>
              <a:t>Unless the CDC order is extended, changed, or ended, if you meet certain conditions and provide a sworn declaration, the order prevents you from being evicted or removed from where you are living through December 31, 2020.</a:t>
            </a:r>
          </a:p>
        </p:txBody>
      </p:sp>
    </p:spTree>
    <p:extLst>
      <p:ext uri="{BB962C8B-B14F-4D97-AF65-F5344CB8AC3E}">
        <p14:creationId xmlns:p14="http://schemas.microsoft.com/office/powerpoint/2010/main" val="20669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C887-D396-4EE4-95D1-63282A2171B7}"/>
              </a:ext>
            </a:extLst>
          </p:cNvPr>
          <p:cNvSpPr>
            <a:spLocks noGrp="1"/>
          </p:cNvSpPr>
          <p:nvPr>
            <p:ph type="title"/>
          </p:nvPr>
        </p:nvSpPr>
        <p:spPr/>
        <p:txBody>
          <a:bodyPr/>
          <a:lstStyle/>
          <a:p>
            <a:r>
              <a:rPr lang="en-US" b="1" dirty="0"/>
              <a:t>Landlord/Tenant Law in South Carolina – CDC Moratorium</a:t>
            </a:r>
            <a:endParaRPr lang="en-US" dirty="0"/>
          </a:p>
        </p:txBody>
      </p:sp>
      <p:sp>
        <p:nvSpPr>
          <p:cNvPr id="5" name="Content Placeholder 3">
            <a:extLst>
              <a:ext uri="{FF2B5EF4-FFF2-40B4-BE49-F238E27FC236}">
                <a16:creationId xmlns:a16="http://schemas.microsoft.com/office/drawing/2014/main" id="{428F959A-3C77-428A-B6B8-BA97BB9B8BBB}"/>
              </a:ext>
            </a:extLst>
          </p:cNvPr>
          <p:cNvSpPr txBox="1">
            <a:spLocks/>
          </p:cNvSpPr>
          <p:nvPr/>
        </p:nvSpPr>
        <p:spPr>
          <a:xfrm>
            <a:off x="1622729" y="2174289"/>
            <a:ext cx="10051407" cy="419548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l">
              <a:buNone/>
            </a:pPr>
            <a:r>
              <a:rPr lang="en-US" sz="1800" b="0" i="0" dirty="0">
                <a:effectLst/>
              </a:rPr>
              <a:t>The order is effective as of September 4, 2020.</a:t>
            </a:r>
          </a:p>
          <a:p>
            <a:pPr algn="l"/>
            <a:r>
              <a:rPr lang="en-US" sz="1800" b="0" i="0" dirty="0">
                <a:effectLst/>
              </a:rPr>
              <a:t>You must complete </a:t>
            </a:r>
            <a:r>
              <a:rPr lang="en-US" sz="1800" b="0" i="0" u="none" strike="noStrike" dirty="0">
                <a:effectLst/>
                <a:hlinkClick r:id="rId3">
                  <a:extLst>
                    <a:ext uri="{A12FA001-AC4F-418D-AE19-62706E023703}">
                      <ahyp:hlinkClr xmlns:ahyp="http://schemas.microsoft.com/office/drawing/2018/hyperlinkcolor" val="tx"/>
                    </a:ext>
                  </a:extLst>
                </a:hlinkClick>
              </a:rPr>
              <a:t>a declaration </a:t>
            </a:r>
            <a:r>
              <a:rPr lang="en-US" sz="1800" b="0" i="0" dirty="0">
                <a:effectLst/>
              </a:rPr>
              <a:t> stating that you meet the specific eligibility requirements.</a:t>
            </a:r>
          </a:p>
          <a:p>
            <a:pPr algn="l"/>
            <a:r>
              <a:rPr lang="en-US" sz="1800" b="0" i="0" dirty="0">
                <a:effectLst/>
              </a:rPr>
              <a:t>Information on the declaration form notes: “This declaration is sworn testimony, meaning that you can be prosecuted, go to jail, or pay a fine if you lie, mislead, or omit important information.”</a:t>
            </a:r>
          </a:p>
          <a:p>
            <a:pPr algn="l"/>
            <a:r>
              <a:rPr lang="en-US" sz="1800" b="0" i="0" dirty="0">
                <a:effectLst/>
              </a:rPr>
              <a:t>Each adult listed on the lease, rental agreement, or housing contract should complete this declaration.</a:t>
            </a:r>
          </a:p>
          <a:p>
            <a:pPr algn="l"/>
            <a:r>
              <a:rPr lang="en-US" sz="1800" b="0" i="0" dirty="0">
                <a:effectLst/>
              </a:rPr>
              <a:t>You are still required to pay rent and follow all the other terms of your lease and rules of the place where you live.</a:t>
            </a:r>
          </a:p>
          <a:p>
            <a:pPr algn="l"/>
            <a:r>
              <a:rPr lang="en-US" sz="1800" b="0" i="0" dirty="0">
                <a:effectLst/>
              </a:rPr>
              <a:t>You can still be evicted for other reasons, such as violating your lease or the rules of the place where you live.</a:t>
            </a:r>
          </a:p>
          <a:p>
            <a:pPr algn="l"/>
            <a:r>
              <a:rPr lang="en-US" sz="1800" b="0" i="0" dirty="0">
                <a:effectLst/>
              </a:rPr>
              <a:t>The order does not include foreclosures on home mortgages</a:t>
            </a:r>
          </a:p>
          <a:p>
            <a:pPr marL="0" indent="0">
              <a:buNone/>
            </a:pPr>
            <a:r>
              <a:rPr lang="en-US" sz="1800" dirty="0"/>
              <a:t> </a:t>
            </a:r>
          </a:p>
        </p:txBody>
      </p:sp>
    </p:spTree>
    <p:extLst>
      <p:ext uri="{BB962C8B-B14F-4D97-AF65-F5344CB8AC3E}">
        <p14:creationId xmlns:p14="http://schemas.microsoft.com/office/powerpoint/2010/main" val="86141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1EB7-73D7-2744-8B3D-46ADE84D2A43}"/>
              </a:ext>
            </a:extLst>
          </p:cNvPr>
          <p:cNvSpPr>
            <a:spLocks noGrp="1"/>
          </p:cNvSpPr>
          <p:nvPr>
            <p:ph type="title"/>
          </p:nvPr>
        </p:nvSpPr>
        <p:spPr/>
        <p:txBody>
          <a:bodyPr/>
          <a:lstStyle/>
          <a:p>
            <a:r>
              <a:rPr lang="en-US" b="1" dirty="0"/>
              <a:t>South Carolina Foreclosure Procedures Require a CARES Act Certification</a:t>
            </a:r>
          </a:p>
        </p:txBody>
      </p:sp>
      <p:sp>
        <p:nvSpPr>
          <p:cNvPr id="4" name="Content Placeholder 3">
            <a:extLst>
              <a:ext uri="{FF2B5EF4-FFF2-40B4-BE49-F238E27FC236}">
                <a16:creationId xmlns:a16="http://schemas.microsoft.com/office/drawing/2014/main" id="{EA6BE8FD-7A2B-0841-9FB0-0AFAE026B657}"/>
              </a:ext>
            </a:extLst>
          </p:cNvPr>
          <p:cNvSpPr>
            <a:spLocks noGrp="1"/>
          </p:cNvSpPr>
          <p:nvPr>
            <p:ph idx="1"/>
          </p:nvPr>
        </p:nvSpPr>
        <p:spPr>
          <a:xfrm>
            <a:off x="1103312" y="2052918"/>
            <a:ext cx="10792766" cy="4195481"/>
          </a:xfrm>
        </p:spPr>
        <p:txBody>
          <a:bodyPr>
            <a:normAutofit/>
          </a:bodyPr>
          <a:lstStyle/>
          <a:p>
            <a:r>
              <a:rPr lang="en-US" sz="1800" dirty="0"/>
              <a:t>In South Carolina, the foreclosing party must file a specific form certifying its compliance with the Coronavirus Aid, Relief, and Economic Security (CARES) Act in court as part of the official foreclosure procedures</a:t>
            </a:r>
          </a:p>
          <a:p>
            <a:pPr marL="0" indent="0">
              <a:buNone/>
            </a:pPr>
            <a:endParaRPr lang="en-US" sz="1800" dirty="0"/>
          </a:p>
          <a:p>
            <a:r>
              <a:rPr lang="en-US" sz="1800" dirty="0"/>
              <a:t>On August 27, 2020, the Federal Housing Administration (FHA) published </a:t>
            </a:r>
            <a:r>
              <a:rPr lang="en-US" sz="1800" dirty="0">
                <a:solidFill>
                  <a:srgbClr val="99F864"/>
                </a:solidFill>
                <a:hlinkClick r:id="rId3">
                  <a:extLst>
                    <a:ext uri="{A12FA001-AC4F-418D-AE19-62706E023703}">
                      <ahyp:hlinkClr xmlns:ahyp="http://schemas.microsoft.com/office/drawing/2018/hyperlinkcolor" val="tx"/>
                    </a:ext>
                  </a:extLst>
                </a:hlinkClick>
              </a:rPr>
              <a:t>Mortgagee Letter (ML) 2020-27</a:t>
            </a:r>
            <a:r>
              <a:rPr lang="en-US" sz="1800" dirty="0"/>
              <a:t>, “Extension of Foreclosure and Eviction Moratorium in Connection with the Presidentially-Declared COVID-19 National Emergency,” which announces a third extension of the foreclosure and eviction moratorium through December 31, 2020.</a:t>
            </a:r>
          </a:p>
          <a:p>
            <a:pPr marL="0" indent="0">
              <a:buNone/>
            </a:pPr>
            <a:endParaRPr lang="en-US" sz="1800" dirty="0"/>
          </a:p>
          <a:p>
            <a:r>
              <a:rPr lang="en-US" sz="1800" dirty="0"/>
              <a:t>This moratorium extension is effective immediately upon the expiration of the existing moratorium announced in </a:t>
            </a:r>
            <a:r>
              <a:rPr lang="en-US" sz="1800" dirty="0">
                <a:solidFill>
                  <a:srgbClr val="99F864"/>
                </a:solidFill>
                <a:hlinkClick r:id="rId4">
                  <a:extLst>
                    <a:ext uri="{A12FA001-AC4F-418D-AE19-62706E023703}">
                      <ahyp:hlinkClr xmlns:ahyp="http://schemas.microsoft.com/office/drawing/2018/hyperlinkcolor" val="tx"/>
                    </a:ext>
                  </a:extLst>
                </a:hlinkClick>
              </a:rPr>
              <a:t>ML 2020-19</a:t>
            </a:r>
            <a:r>
              <a:rPr lang="en-US" sz="1800" dirty="0"/>
              <a:t>. This guidance is applicable to all FHA Title II single family forward mortgage and Home Equity Conversion Mortgage (HECM) reverse mortgage programs, except for those secured by vacant and/or abandoned properties.</a:t>
            </a:r>
          </a:p>
          <a:p>
            <a:endParaRPr lang="en-US" sz="1800" dirty="0"/>
          </a:p>
        </p:txBody>
      </p:sp>
    </p:spTree>
    <p:extLst>
      <p:ext uri="{BB962C8B-B14F-4D97-AF65-F5344CB8AC3E}">
        <p14:creationId xmlns:p14="http://schemas.microsoft.com/office/powerpoint/2010/main" val="799342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D72B-48BC-0D45-A596-6C4AA8C7CCBE}"/>
              </a:ext>
            </a:extLst>
          </p:cNvPr>
          <p:cNvSpPr>
            <a:spLocks noGrp="1"/>
          </p:cNvSpPr>
          <p:nvPr>
            <p:ph type="title"/>
          </p:nvPr>
        </p:nvSpPr>
        <p:spPr/>
        <p:txBody>
          <a:bodyPr/>
          <a:lstStyle/>
          <a:p>
            <a:r>
              <a:rPr lang="en-US" b="1" dirty="0"/>
              <a:t>Mortgage/Foreclosure in South Carolina</a:t>
            </a:r>
          </a:p>
        </p:txBody>
      </p:sp>
      <p:sp>
        <p:nvSpPr>
          <p:cNvPr id="4" name="Content Placeholder 3">
            <a:extLst>
              <a:ext uri="{FF2B5EF4-FFF2-40B4-BE49-F238E27FC236}">
                <a16:creationId xmlns:a16="http://schemas.microsoft.com/office/drawing/2014/main" id="{1E985E8F-D384-3C48-982E-965175175281}"/>
              </a:ext>
            </a:extLst>
          </p:cNvPr>
          <p:cNvSpPr>
            <a:spLocks noGrp="1"/>
          </p:cNvSpPr>
          <p:nvPr>
            <p:ph idx="1"/>
          </p:nvPr>
        </p:nvSpPr>
        <p:spPr>
          <a:xfrm>
            <a:off x="1103312" y="2052918"/>
            <a:ext cx="10242350" cy="4195481"/>
          </a:xfrm>
        </p:spPr>
        <p:txBody>
          <a:bodyPr/>
          <a:lstStyle/>
          <a:p>
            <a:r>
              <a:rPr lang="en-US" dirty="0"/>
              <a:t>If you’re having trouble making your mortgage payments and worried you might go through a foreclosure in South Carolina</a:t>
            </a:r>
          </a:p>
          <a:p>
            <a:r>
              <a:rPr lang="en-US" dirty="0"/>
              <a:t>It is important that you learn about the process and your rights. </a:t>
            </a:r>
          </a:p>
          <a:p>
            <a:r>
              <a:rPr lang="en-US" dirty="0"/>
              <a:t>Federal and state laws set forth the foreclosure process. </a:t>
            </a:r>
          </a:p>
          <a:p>
            <a:r>
              <a:rPr lang="en-US" dirty="0"/>
              <a:t>Lenders and servicers can make procedural mistakes and violate the law when processing foreclosures. </a:t>
            </a:r>
          </a:p>
          <a:p>
            <a:r>
              <a:rPr lang="en-US" dirty="0"/>
              <a:t>This may provide the homeowner with a legal defense if either the servicer or lender has violated the law in some way.</a:t>
            </a:r>
          </a:p>
          <a:p>
            <a:endParaRPr lang="en-US" dirty="0"/>
          </a:p>
          <a:p>
            <a:endParaRPr lang="en-US" dirty="0"/>
          </a:p>
        </p:txBody>
      </p:sp>
    </p:spTree>
    <p:extLst>
      <p:ext uri="{BB962C8B-B14F-4D97-AF65-F5344CB8AC3E}">
        <p14:creationId xmlns:p14="http://schemas.microsoft.com/office/powerpoint/2010/main" val="208072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DC79-E826-9146-909F-46BC94E8978C}"/>
              </a:ext>
            </a:extLst>
          </p:cNvPr>
          <p:cNvSpPr>
            <a:spLocks noGrp="1"/>
          </p:cNvSpPr>
          <p:nvPr>
            <p:ph type="title"/>
          </p:nvPr>
        </p:nvSpPr>
        <p:spPr/>
        <p:txBody>
          <a:bodyPr/>
          <a:lstStyle/>
          <a:p>
            <a:r>
              <a:rPr lang="en-US" b="1" dirty="0"/>
              <a:t>Federal Foreclosure Laws</a:t>
            </a:r>
          </a:p>
        </p:txBody>
      </p:sp>
      <p:sp>
        <p:nvSpPr>
          <p:cNvPr id="4" name="Content Placeholder 3">
            <a:extLst>
              <a:ext uri="{FF2B5EF4-FFF2-40B4-BE49-F238E27FC236}">
                <a16:creationId xmlns:a16="http://schemas.microsoft.com/office/drawing/2014/main" id="{04766E58-6BE1-0B41-9612-C100CEB2D230}"/>
              </a:ext>
            </a:extLst>
          </p:cNvPr>
          <p:cNvSpPr>
            <a:spLocks noGrp="1"/>
          </p:cNvSpPr>
          <p:nvPr>
            <p:ph idx="1"/>
          </p:nvPr>
        </p:nvSpPr>
        <p:spPr>
          <a:xfrm>
            <a:off x="1103312" y="2052918"/>
            <a:ext cx="10641845" cy="4195481"/>
          </a:xfrm>
        </p:spPr>
        <p:txBody>
          <a:bodyPr>
            <a:normAutofit/>
          </a:bodyPr>
          <a:lstStyle/>
          <a:p>
            <a:pPr marL="0" indent="0">
              <a:buNone/>
            </a:pPr>
            <a:r>
              <a:rPr lang="en-US" u="sng" dirty="0">
                <a:solidFill>
                  <a:schemeClr val="accent1"/>
                </a:solidFill>
              </a:rPr>
              <a:t>Federal mortgage servicing laws</a:t>
            </a:r>
            <a:r>
              <a:rPr lang="en-US" dirty="0"/>
              <a:t> give various protections to homeowners both before and during the foreclosure process, including:</a:t>
            </a:r>
          </a:p>
          <a:p>
            <a:pPr marL="0" indent="0">
              <a:buNone/>
            </a:pPr>
            <a:endParaRPr lang="en-US" dirty="0"/>
          </a:p>
          <a:p>
            <a:pPr lvl="1"/>
            <a:r>
              <a:rPr lang="en-US" dirty="0"/>
              <a:t>the servicer (on behalf of the lender) must attempt to contact the homeowner to discuss the situation no later than 36 days after the homeowner misses a payment, and again within 36 days after each subsequent delinquency</a:t>
            </a:r>
          </a:p>
          <a:p>
            <a:pPr lvl="1"/>
            <a:r>
              <a:rPr lang="en-US" dirty="0"/>
              <a:t>no later than 45 days after a missed payment, the servicer must inform the homeowner in writing about loss mitigation (foreclosure alternative) options that might be available, and</a:t>
            </a:r>
          </a:p>
          <a:p>
            <a:pPr lvl="1"/>
            <a:r>
              <a:rPr lang="en-US" dirty="0"/>
              <a:t>a foreclosure generally can’t start until the homeowner is </a:t>
            </a:r>
            <a:r>
              <a:rPr lang="en-US" u="sng" dirty="0">
                <a:solidFill>
                  <a:schemeClr val="accent1"/>
                </a:solidFill>
              </a:rPr>
              <a:t>more than 120 days delinquent on the payments.</a:t>
            </a:r>
          </a:p>
        </p:txBody>
      </p:sp>
    </p:spTree>
    <p:extLst>
      <p:ext uri="{BB962C8B-B14F-4D97-AF65-F5344CB8AC3E}">
        <p14:creationId xmlns:p14="http://schemas.microsoft.com/office/powerpoint/2010/main" val="404788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0F5D-589D-0E49-B0A6-BE4937E7462E}"/>
              </a:ext>
            </a:extLst>
          </p:cNvPr>
          <p:cNvSpPr>
            <a:spLocks noGrp="1"/>
          </p:cNvSpPr>
          <p:nvPr>
            <p:ph type="title"/>
          </p:nvPr>
        </p:nvSpPr>
        <p:spPr/>
        <p:txBody>
          <a:bodyPr/>
          <a:lstStyle/>
          <a:p>
            <a:r>
              <a:rPr lang="en-US" b="1" dirty="0"/>
              <a:t>South Carolina Foreclosure Process</a:t>
            </a:r>
          </a:p>
        </p:txBody>
      </p:sp>
      <p:sp>
        <p:nvSpPr>
          <p:cNvPr id="4" name="Content Placeholder 3">
            <a:extLst>
              <a:ext uri="{FF2B5EF4-FFF2-40B4-BE49-F238E27FC236}">
                <a16:creationId xmlns:a16="http://schemas.microsoft.com/office/drawing/2014/main" id="{C1591AA2-4275-4F4B-9218-F6ACFDD11EBB}"/>
              </a:ext>
            </a:extLst>
          </p:cNvPr>
          <p:cNvSpPr>
            <a:spLocks noGrp="1"/>
          </p:cNvSpPr>
          <p:nvPr>
            <p:ph idx="1"/>
          </p:nvPr>
        </p:nvSpPr>
        <p:spPr>
          <a:xfrm>
            <a:off x="1103312" y="2052918"/>
            <a:ext cx="10268983" cy="4195481"/>
          </a:xfrm>
        </p:spPr>
        <p:txBody>
          <a:bodyPr/>
          <a:lstStyle/>
          <a:p>
            <a:r>
              <a:rPr lang="en-US" dirty="0"/>
              <a:t>Foreclosures in South Carolina are handled through the Courts</a:t>
            </a:r>
          </a:p>
          <a:p>
            <a:r>
              <a:rPr lang="en-US" dirty="0"/>
              <a:t>A lender must file a lawsuit to foreclose the home</a:t>
            </a:r>
          </a:p>
          <a:p>
            <a:r>
              <a:rPr lang="en-US" dirty="0"/>
              <a:t>In some South Carolina counties, foreclosures go through an equity court judge or with a special referee</a:t>
            </a:r>
          </a:p>
        </p:txBody>
      </p:sp>
    </p:spTree>
    <p:extLst>
      <p:ext uri="{BB962C8B-B14F-4D97-AF65-F5344CB8AC3E}">
        <p14:creationId xmlns:p14="http://schemas.microsoft.com/office/powerpoint/2010/main" val="193974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CA5C-A1D4-C14E-9EC7-8AB424638174}"/>
              </a:ext>
            </a:extLst>
          </p:cNvPr>
          <p:cNvSpPr>
            <a:spLocks noGrp="1"/>
          </p:cNvSpPr>
          <p:nvPr>
            <p:ph type="title"/>
          </p:nvPr>
        </p:nvSpPr>
        <p:spPr/>
        <p:txBody>
          <a:bodyPr/>
          <a:lstStyle/>
          <a:p>
            <a:r>
              <a:rPr lang="en-US" b="1" dirty="0"/>
              <a:t>South Carolina Foreclosure Procedures</a:t>
            </a:r>
          </a:p>
        </p:txBody>
      </p:sp>
      <p:sp>
        <p:nvSpPr>
          <p:cNvPr id="4" name="Content Placeholder 3">
            <a:extLst>
              <a:ext uri="{FF2B5EF4-FFF2-40B4-BE49-F238E27FC236}">
                <a16:creationId xmlns:a16="http://schemas.microsoft.com/office/drawing/2014/main" id="{1358FA75-B2DA-1C4C-B8FA-BA11BAE8C838}"/>
              </a:ext>
            </a:extLst>
          </p:cNvPr>
          <p:cNvSpPr>
            <a:spLocks noGrp="1"/>
          </p:cNvSpPr>
          <p:nvPr>
            <p:ph idx="1"/>
          </p:nvPr>
        </p:nvSpPr>
        <p:spPr>
          <a:xfrm>
            <a:off x="1103312" y="2052918"/>
            <a:ext cx="10268983" cy="4195481"/>
          </a:xfrm>
        </p:spPr>
        <p:txBody>
          <a:bodyPr/>
          <a:lstStyle/>
          <a:p>
            <a:r>
              <a:rPr lang="en-US" dirty="0"/>
              <a:t>Homeowners can expect if they stop making their mortgage payments in South Carolina that they will face a foreclosure</a:t>
            </a:r>
          </a:p>
          <a:p>
            <a:pPr marL="0" indent="0">
              <a:buNone/>
            </a:pPr>
            <a:endParaRPr lang="en-US" dirty="0"/>
          </a:p>
          <a:p>
            <a:r>
              <a:rPr lang="en-US" dirty="0"/>
              <a:t>Notice is require and usually what is called a Breach Letter is required.\</a:t>
            </a:r>
          </a:p>
          <a:p>
            <a:r>
              <a:rPr lang="en-US" dirty="0"/>
              <a:t>South Carolina doesn’t require the lender to send a notice to the homeowner before filing a foreclosure lawsuit. </a:t>
            </a:r>
          </a:p>
          <a:p>
            <a:r>
              <a:rPr lang="en-US" dirty="0"/>
              <a:t>Most mortgages contain language requiring the lender to send the homeowner a letter- before starting a foreclosure. </a:t>
            </a:r>
          </a:p>
          <a:p>
            <a:r>
              <a:rPr lang="en-US" dirty="0"/>
              <a:t>Read your loan documents to find out what notices you're entitled to get</a:t>
            </a:r>
          </a:p>
        </p:txBody>
      </p:sp>
    </p:spTree>
    <p:extLst>
      <p:ext uri="{BB962C8B-B14F-4D97-AF65-F5344CB8AC3E}">
        <p14:creationId xmlns:p14="http://schemas.microsoft.com/office/powerpoint/2010/main" val="104102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648930" y="629266"/>
            <a:ext cx="6188190" cy="959837"/>
          </a:xfrm>
        </p:spPr>
        <p:txBody>
          <a:bodyPr>
            <a:normAutofit/>
          </a:bodyPr>
          <a:lstStyle/>
          <a:p>
            <a:pPr>
              <a:lnSpc>
                <a:spcPct val="90000"/>
              </a:lnSpc>
            </a:pPr>
            <a:r>
              <a:rPr lang="en-US" sz="2600" b="1" dirty="0"/>
              <a:t>Anne Caywood</a:t>
            </a:r>
            <a:br>
              <a:rPr lang="en-US" sz="2600" dirty="0"/>
            </a:br>
            <a:r>
              <a:rPr lang="en-US" sz="2600" i="1" dirty="0">
                <a:solidFill>
                  <a:schemeClr val="tx1"/>
                </a:solidFill>
              </a:rPr>
              <a:t>Executive Attorney</a:t>
            </a:r>
            <a:endParaRPr lang="en-US" sz="2600" u="sng" dirty="0">
              <a:solidFill>
                <a:schemeClr val="tx1"/>
              </a:solidFill>
            </a:endParaRPr>
          </a:p>
        </p:txBody>
      </p:sp>
      <p:sp>
        <p:nvSpPr>
          <p:cNvPr id="6" name="Content Placeholder 5">
            <a:extLst>
              <a:ext uri="{FF2B5EF4-FFF2-40B4-BE49-F238E27FC236}">
                <a16:creationId xmlns:a16="http://schemas.microsoft.com/office/drawing/2014/main" id="{02C2C059-AEC8-1944-8444-DB20D999B671}"/>
              </a:ext>
            </a:extLst>
          </p:cNvPr>
          <p:cNvSpPr>
            <a:spLocks noGrp="1"/>
          </p:cNvSpPr>
          <p:nvPr>
            <p:ph idx="1"/>
          </p:nvPr>
        </p:nvSpPr>
        <p:spPr>
          <a:xfrm>
            <a:off x="648930" y="1589104"/>
            <a:ext cx="6188189" cy="4634716"/>
          </a:xfrm>
        </p:spPr>
        <p:txBody>
          <a:bodyPr>
            <a:normAutofit/>
          </a:bodyPr>
          <a:lstStyle/>
          <a:p>
            <a:pPr marL="0" indent="0">
              <a:lnSpc>
                <a:spcPct val="90000"/>
              </a:lnSpc>
              <a:buNone/>
            </a:pPr>
            <a:endParaRPr lang="en-US" sz="1700" dirty="0"/>
          </a:p>
          <a:p>
            <a:pPr>
              <a:lnSpc>
                <a:spcPct val="90000"/>
              </a:lnSpc>
              <a:buFont typeface="Wingdings" panose="05000000000000000000" pitchFamily="2" charset="2"/>
              <a:buChar char="Ø"/>
            </a:pPr>
            <a:r>
              <a:rPr lang="en-US" sz="1700" dirty="0"/>
              <a:t>A Lowcountry resident since 2011</a:t>
            </a:r>
          </a:p>
          <a:p>
            <a:pPr>
              <a:lnSpc>
                <a:spcPct val="90000"/>
              </a:lnSpc>
              <a:buFont typeface="Wingdings" panose="05000000000000000000" pitchFamily="2" charset="2"/>
              <a:buChar char="Ø"/>
            </a:pPr>
            <a:r>
              <a:rPr lang="en-US" sz="1700" dirty="0"/>
              <a:t>Serving as Executive Attorney for Lowcountry Legal Volunteers since 2015 and prior to that practiced locally and in North Carolina since 2001 as a litigator</a:t>
            </a:r>
          </a:p>
          <a:p>
            <a:pPr>
              <a:lnSpc>
                <a:spcPct val="90000"/>
              </a:lnSpc>
              <a:buFont typeface="Wingdings" panose="05000000000000000000" pitchFamily="2" charset="2"/>
              <a:buChar char="Ø"/>
            </a:pPr>
            <a:r>
              <a:rPr lang="en-US" sz="1700" dirty="0"/>
              <a:t>Lowcountry Legal Volunteers normally has 2 fulltime attorneys and at least 15 retired attorneys bringing hundreds of years of combined legal experience to serve the Community</a:t>
            </a:r>
          </a:p>
          <a:p>
            <a:pPr>
              <a:lnSpc>
                <a:spcPct val="90000"/>
              </a:lnSpc>
              <a:buFont typeface="Wingdings" panose="05000000000000000000" pitchFamily="2" charset="2"/>
              <a:buChar char="Ø"/>
            </a:pPr>
            <a:r>
              <a:rPr lang="en-US" sz="1700" dirty="0"/>
              <a:t>Last year LCLV provided the equivalent of over $2,000,000.00 in legal services to the Community</a:t>
            </a:r>
          </a:p>
          <a:p>
            <a:pPr>
              <a:lnSpc>
                <a:spcPct val="90000"/>
              </a:lnSpc>
              <a:buFont typeface="Wingdings" panose="05000000000000000000" pitchFamily="2" charset="2"/>
              <a:buChar char="Ø"/>
            </a:pPr>
            <a:r>
              <a:rPr lang="en-US" sz="1700" dirty="0"/>
              <a:t>Anne lives in the Lowcountry with her husband, son and dog Lila</a:t>
            </a:r>
          </a:p>
          <a:p>
            <a:pPr marL="0" indent="0">
              <a:lnSpc>
                <a:spcPct val="90000"/>
              </a:lnSpc>
              <a:buNone/>
            </a:pPr>
            <a:r>
              <a:rPr lang="en-US" sz="1700" dirty="0"/>
              <a:t>                                                                                                                                        </a:t>
            </a:r>
          </a:p>
          <a:p>
            <a:pPr>
              <a:lnSpc>
                <a:spcPct val="90000"/>
              </a:lnSpc>
            </a:pPr>
            <a:endParaRPr lang="en-US" sz="1700" dirty="0"/>
          </a:p>
          <a:p>
            <a:pPr>
              <a:lnSpc>
                <a:spcPct val="90000"/>
              </a:lnSpc>
            </a:pPr>
            <a:endParaRPr lang="en-US" sz="1700" dirty="0"/>
          </a:p>
        </p:txBody>
      </p:sp>
      <p:sp>
        <p:nvSpPr>
          <p:cNvPr id="11"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 name="Picture 1" descr="A close up of a sign&#10;&#10;Description automatically generated">
            <a:extLst>
              <a:ext uri="{FF2B5EF4-FFF2-40B4-BE49-F238E27FC236}">
                <a16:creationId xmlns:a16="http://schemas.microsoft.com/office/drawing/2014/main" id="{9EF17BA5-440A-40E6-964F-2FD7296AF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445" y="1823292"/>
            <a:ext cx="4075769" cy="2180536"/>
          </a:xfrm>
          <a:prstGeom prst="rect">
            <a:avLst/>
          </a:prstGeom>
          <a:solidFill>
            <a:schemeClr val="tx1"/>
          </a:solidFill>
          <a:effectLst/>
        </p:spPr>
      </p:pic>
      <p:sp>
        <p:nvSpPr>
          <p:cNvPr id="17" name="Rectangle 16">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4" name="TextBox 3">
            <a:extLst>
              <a:ext uri="{FF2B5EF4-FFF2-40B4-BE49-F238E27FC236}">
                <a16:creationId xmlns:a16="http://schemas.microsoft.com/office/drawing/2014/main" id="{E500D9C4-EF46-4C1A-82DB-06A0756951E8}"/>
              </a:ext>
            </a:extLst>
          </p:cNvPr>
          <p:cNvSpPr txBox="1"/>
          <p:nvPr/>
        </p:nvSpPr>
        <p:spPr>
          <a:xfrm>
            <a:off x="7575446" y="4723116"/>
            <a:ext cx="4400531" cy="369332"/>
          </a:xfrm>
          <a:prstGeom prst="rect">
            <a:avLst/>
          </a:prstGeom>
          <a:noFill/>
        </p:spPr>
        <p:txBody>
          <a:bodyPr wrap="square">
            <a:spAutoFit/>
          </a:bodyPr>
          <a:lstStyle/>
          <a:p>
            <a:r>
              <a:rPr lang="en-US" sz="1800" u="sng" dirty="0">
                <a:solidFill>
                  <a:schemeClr val="bg1"/>
                </a:solidFill>
              </a:rPr>
              <a:t>https://lowcountrylegalvolunteers.org</a:t>
            </a:r>
            <a:endParaRPr lang="en-US" dirty="0">
              <a:solidFill>
                <a:schemeClr val="bg1"/>
              </a:solidFill>
            </a:endParaRPr>
          </a:p>
        </p:txBody>
      </p:sp>
    </p:spTree>
    <p:extLst>
      <p:ext uri="{BB962C8B-B14F-4D97-AF65-F5344CB8AC3E}">
        <p14:creationId xmlns:p14="http://schemas.microsoft.com/office/powerpoint/2010/main" val="1918317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9418-4000-5648-8656-BCB902F9B80C}"/>
              </a:ext>
            </a:extLst>
          </p:cNvPr>
          <p:cNvSpPr>
            <a:spLocks noGrp="1"/>
          </p:cNvSpPr>
          <p:nvPr>
            <p:ph type="title"/>
          </p:nvPr>
        </p:nvSpPr>
        <p:spPr/>
        <p:txBody>
          <a:bodyPr/>
          <a:lstStyle/>
          <a:p>
            <a:r>
              <a:rPr lang="en-US" b="1" dirty="0"/>
              <a:t>Complaint, Service, and Summons</a:t>
            </a:r>
          </a:p>
        </p:txBody>
      </p:sp>
      <p:sp>
        <p:nvSpPr>
          <p:cNvPr id="4" name="Content Placeholder 3">
            <a:extLst>
              <a:ext uri="{FF2B5EF4-FFF2-40B4-BE49-F238E27FC236}">
                <a16:creationId xmlns:a16="http://schemas.microsoft.com/office/drawing/2014/main" id="{B62633E0-1135-0947-9A7C-6FE82C8ED497}"/>
              </a:ext>
            </a:extLst>
          </p:cNvPr>
          <p:cNvSpPr>
            <a:spLocks noGrp="1"/>
          </p:cNvSpPr>
          <p:nvPr>
            <p:ph idx="1"/>
          </p:nvPr>
        </p:nvSpPr>
        <p:spPr/>
        <p:txBody>
          <a:bodyPr/>
          <a:lstStyle/>
          <a:p>
            <a:r>
              <a:rPr lang="en-US" b="1" dirty="0"/>
              <a:t>120 days </a:t>
            </a:r>
            <a:r>
              <a:rPr lang="en-US" dirty="0"/>
              <a:t>after the delinquency date and after any notice periods required by the mortgage itself, the lender begins the lawsuit by filing what is called </a:t>
            </a:r>
            <a:r>
              <a:rPr lang="en-US" dirty="0" err="1"/>
              <a:t>a“complaint</a:t>
            </a:r>
            <a:r>
              <a:rPr lang="en-US" dirty="0"/>
              <a:t>,” with the court.</a:t>
            </a:r>
          </a:p>
        </p:txBody>
      </p:sp>
    </p:spTree>
    <p:extLst>
      <p:ext uri="{BB962C8B-B14F-4D97-AF65-F5344CB8AC3E}">
        <p14:creationId xmlns:p14="http://schemas.microsoft.com/office/powerpoint/2010/main" val="219890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9C25-A797-C546-AD29-923FF9CC0582}"/>
              </a:ext>
            </a:extLst>
          </p:cNvPr>
          <p:cNvSpPr>
            <a:spLocks noGrp="1"/>
          </p:cNvSpPr>
          <p:nvPr>
            <p:ph type="title"/>
          </p:nvPr>
        </p:nvSpPr>
        <p:spPr/>
        <p:txBody>
          <a:bodyPr/>
          <a:lstStyle/>
          <a:p>
            <a:r>
              <a:rPr lang="en-US" b="1" dirty="0"/>
              <a:t>Mortgage/Foreclosure in South Carolina</a:t>
            </a:r>
          </a:p>
        </p:txBody>
      </p:sp>
      <p:sp>
        <p:nvSpPr>
          <p:cNvPr id="4" name="Content Placeholder 3">
            <a:extLst>
              <a:ext uri="{FF2B5EF4-FFF2-40B4-BE49-F238E27FC236}">
                <a16:creationId xmlns:a16="http://schemas.microsoft.com/office/drawing/2014/main" id="{CF9E5D91-E96D-8644-B0B6-1409BD622110}"/>
              </a:ext>
            </a:extLst>
          </p:cNvPr>
          <p:cNvSpPr>
            <a:spLocks noGrp="1"/>
          </p:cNvSpPr>
          <p:nvPr>
            <p:ph idx="1"/>
          </p:nvPr>
        </p:nvSpPr>
        <p:spPr/>
        <p:txBody>
          <a:bodyPr/>
          <a:lstStyle/>
          <a:p>
            <a:r>
              <a:rPr lang="en-US" dirty="0"/>
              <a:t>A complaint for foreclosure it must be served on the homeowner, together with a summons. </a:t>
            </a:r>
          </a:p>
          <a:p>
            <a:r>
              <a:rPr lang="en-US" dirty="0"/>
              <a:t>A summons tells the homeowner  what relief is being requested by the lender the location of the court where the case is filed and contact information for the lender’s attorney</a:t>
            </a:r>
          </a:p>
          <a:p>
            <a:r>
              <a:rPr lang="en-US" dirty="0"/>
              <a:t>An answer must be filed detailing the homeowner’s response must be filed within </a:t>
            </a:r>
            <a:r>
              <a:rPr lang="en-US" b="1" dirty="0"/>
              <a:t>30 days </a:t>
            </a:r>
            <a:r>
              <a:rPr lang="en-US" dirty="0"/>
              <a:t> service.</a:t>
            </a:r>
          </a:p>
        </p:txBody>
      </p:sp>
    </p:spTree>
    <p:extLst>
      <p:ext uri="{BB962C8B-B14F-4D97-AF65-F5344CB8AC3E}">
        <p14:creationId xmlns:p14="http://schemas.microsoft.com/office/powerpoint/2010/main" val="117060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96B3-BFDA-364B-B5B1-FD4A52ADE498}"/>
              </a:ext>
            </a:extLst>
          </p:cNvPr>
          <p:cNvSpPr>
            <a:spLocks noGrp="1"/>
          </p:cNvSpPr>
          <p:nvPr>
            <p:ph type="title"/>
          </p:nvPr>
        </p:nvSpPr>
        <p:spPr/>
        <p:txBody>
          <a:bodyPr/>
          <a:lstStyle/>
          <a:p>
            <a:r>
              <a:rPr lang="en-US" b="1" dirty="0"/>
              <a:t>Foreclosure Intervention</a:t>
            </a:r>
          </a:p>
        </p:txBody>
      </p:sp>
      <p:sp>
        <p:nvSpPr>
          <p:cNvPr id="4" name="Content Placeholder 3">
            <a:extLst>
              <a:ext uri="{FF2B5EF4-FFF2-40B4-BE49-F238E27FC236}">
                <a16:creationId xmlns:a16="http://schemas.microsoft.com/office/drawing/2014/main" id="{4BF777F2-86E8-9240-875A-BB0C2D6CCF06}"/>
              </a:ext>
            </a:extLst>
          </p:cNvPr>
          <p:cNvSpPr>
            <a:spLocks noGrp="1"/>
          </p:cNvSpPr>
          <p:nvPr>
            <p:ph idx="1"/>
          </p:nvPr>
        </p:nvSpPr>
        <p:spPr/>
        <p:txBody>
          <a:bodyPr/>
          <a:lstStyle/>
          <a:p>
            <a:r>
              <a:rPr lang="en-US" dirty="0"/>
              <a:t>Notice must be given to ensure homeowners get the opportunity to discuss and negotiate potential alternatives to foreclosure.</a:t>
            </a:r>
          </a:p>
          <a:p>
            <a:r>
              <a:rPr lang="en-US" dirty="0"/>
              <a:t>The South Carolina Supreme Court issued an administrative order requiring lenders to serve homeowners with notice of the right to foreclosure intervention. </a:t>
            </a:r>
          </a:p>
          <a:p>
            <a:r>
              <a:rPr lang="en-US" dirty="0"/>
              <a:t>Within </a:t>
            </a:r>
            <a:r>
              <a:rPr lang="en-US" b="1" dirty="0"/>
              <a:t>30 days </a:t>
            </a:r>
            <a:r>
              <a:rPr lang="en-US" dirty="0"/>
              <a:t>from service of the notice foreclosure intervention the homeowner must request a hearing or the foreclosure case may proceed.</a:t>
            </a:r>
          </a:p>
        </p:txBody>
      </p:sp>
    </p:spTree>
    <p:extLst>
      <p:ext uri="{BB962C8B-B14F-4D97-AF65-F5344CB8AC3E}">
        <p14:creationId xmlns:p14="http://schemas.microsoft.com/office/powerpoint/2010/main" val="3663108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40E8-DC95-DE4F-80F7-B8787D311E14}"/>
              </a:ext>
            </a:extLst>
          </p:cNvPr>
          <p:cNvSpPr>
            <a:spLocks noGrp="1"/>
          </p:cNvSpPr>
          <p:nvPr>
            <p:ph type="title"/>
          </p:nvPr>
        </p:nvSpPr>
        <p:spPr/>
        <p:txBody>
          <a:bodyPr/>
          <a:lstStyle/>
          <a:p>
            <a:r>
              <a:rPr lang="en-US" b="1" dirty="0"/>
              <a:t>Foreclosure Intervention</a:t>
            </a:r>
          </a:p>
        </p:txBody>
      </p:sp>
      <p:sp>
        <p:nvSpPr>
          <p:cNvPr id="4" name="Content Placeholder 3">
            <a:extLst>
              <a:ext uri="{FF2B5EF4-FFF2-40B4-BE49-F238E27FC236}">
                <a16:creationId xmlns:a16="http://schemas.microsoft.com/office/drawing/2014/main" id="{CB06EB0F-EF2B-E249-8B84-D2986BD7D0F2}"/>
              </a:ext>
            </a:extLst>
          </p:cNvPr>
          <p:cNvSpPr>
            <a:spLocks noGrp="1"/>
          </p:cNvSpPr>
          <p:nvPr>
            <p:ph idx="1"/>
          </p:nvPr>
        </p:nvSpPr>
        <p:spPr/>
        <p:txBody>
          <a:bodyPr/>
          <a:lstStyle/>
          <a:p>
            <a:r>
              <a:rPr lang="en-US" dirty="0"/>
              <a:t>Foreclosure intervention provides a good opportunity to discuss a possible resolution</a:t>
            </a:r>
            <a:endParaRPr lang="en-US" u="sng" dirty="0">
              <a:solidFill>
                <a:schemeClr val="accent1"/>
              </a:solidFill>
            </a:endParaRPr>
          </a:p>
          <a:p>
            <a:r>
              <a:rPr lang="en-US" dirty="0"/>
              <a:t>Homeowners should take advantage of this opportunity to modify their loan or negotiate a resolution with their lender</a:t>
            </a:r>
          </a:p>
          <a:p>
            <a:r>
              <a:rPr lang="en-US" dirty="0"/>
              <a:t>It is helpful to seek legal advice in dealing with these matters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3376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C572-3E52-9846-86A5-EDAF8BAB9057}"/>
              </a:ext>
            </a:extLst>
          </p:cNvPr>
          <p:cNvSpPr>
            <a:spLocks noGrp="1"/>
          </p:cNvSpPr>
          <p:nvPr>
            <p:ph type="title"/>
          </p:nvPr>
        </p:nvSpPr>
        <p:spPr/>
        <p:txBody>
          <a:bodyPr/>
          <a:lstStyle/>
          <a:p>
            <a:r>
              <a:rPr lang="en-US" b="1" dirty="0"/>
              <a:t>Foreclosure Hearing and Judgment</a:t>
            </a:r>
          </a:p>
        </p:txBody>
      </p:sp>
      <p:sp>
        <p:nvSpPr>
          <p:cNvPr id="4" name="Content Placeholder 3">
            <a:extLst>
              <a:ext uri="{FF2B5EF4-FFF2-40B4-BE49-F238E27FC236}">
                <a16:creationId xmlns:a16="http://schemas.microsoft.com/office/drawing/2014/main" id="{ACA4C69B-AC08-E647-8D0E-FD555FA5868D}"/>
              </a:ext>
            </a:extLst>
          </p:cNvPr>
          <p:cNvSpPr>
            <a:spLocks noGrp="1"/>
          </p:cNvSpPr>
          <p:nvPr>
            <p:ph idx="1"/>
          </p:nvPr>
        </p:nvSpPr>
        <p:spPr/>
        <p:txBody>
          <a:bodyPr/>
          <a:lstStyle/>
          <a:p>
            <a:r>
              <a:rPr lang="en-US" dirty="0"/>
              <a:t>If the homeowner files an answer, a foreclosure hearing will be held to determine the validity of the foreclosure. </a:t>
            </a:r>
          </a:p>
          <a:p>
            <a:r>
              <a:rPr lang="en-US" dirty="0"/>
              <a:t>If at the hearing, the court determines that the foreclosure is proper, it will enter a judgment against the homeowner. </a:t>
            </a:r>
          </a:p>
          <a:p>
            <a:r>
              <a:rPr lang="en-US" dirty="0"/>
              <a:t>However, If the homeowner</a:t>
            </a:r>
            <a:r>
              <a:rPr lang="en-US" b="1" dirty="0"/>
              <a:t> doesn’t </a:t>
            </a:r>
            <a:r>
              <a:rPr lang="en-US" dirty="0"/>
              <a:t>file an answer, the lender will  win the case and get a judgment against the homeowner in the foreclosure case.</a:t>
            </a:r>
          </a:p>
        </p:txBody>
      </p:sp>
    </p:spTree>
    <p:extLst>
      <p:ext uri="{BB962C8B-B14F-4D97-AF65-F5344CB8AC3E}">
        <p14:creationId xmlns:p14="http://schemas.microsoft.com/office/powerpoint/2010/main" val="100108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A0D5-B01B-3841-B75E-0B16D3DF8229}"/>
              </a:ext>
            </a:extLst>
          </p:cNvPr>
          <p:cNvSpPr>
            <a:spLocks noGrp="1"/>
          </p:cNvSpPr>
          <p:nvPr>
            <p:ph type="title"/>
          </p:nvPr>
        </p:nvSpPr>
        <p:spPr/>
        <p:txBody>
          <a:bodyPr/>
          <a:lstStyle/>
          <a:p>
            <a:r>
              <a:rPr lang="en-US" b="1" dirty="0"/>
              <a:t>Redemption</a:t>
            </a:r>
          </a:p>
        </p:txBody>
      </p:sp>
      <p:sp>
        <p:nvSpPr>
          <p:cNvPr id="4" name="Content Placeholder 3">
            <a:extLst>
              <a:ext uri="{FF2B5EF4-FFF2-40B4-BE49-F238E27FC236}">
                <a16:creationId xmlns:a16="http://schemas.microsoft.com/office/drawing/2014/main" id="{D45202AF-0261-F14B-916C-D26E0B97F02F}"/>
              </a:ext>
            </a:extLst>
          </p:cNvPr>
          <p:cNvSpPr>
            <a:spLocks noGrp="1"/>
          </p:cNvSpPr>
          <p:nvPr>
            <p:ph idx="1"/>
          </p:nvPr>
        </p:nvSpPr>
        <p:spPr/>
        <p:txBody>
          <a:bodyPr/>
          <a:lstStyle/>
          <a:p>
            <a:r>
              <a:rPr lang="en-US" dirty="0"/>
              <a:t>Before the sale, the homeowner has the right to pay off the entire debt and stop the sale from happening, which is called the </a:t>
            </a:r>
            <a:r>
              <a:rPr lang="en-US" u="sng" dirty="0">
                <a:solidFill>
                  <a:schemeClr val="accent1"/>
                </a:solidFill>
              </a:rPr>
              <a:t>right of “redemption.”</a:t>
            </a:r>
          </a:p>
        </p:txBody>
      </p:sp>
    </p:spTree>
    <p:extLst>
      <p:ext uri="{BB962C8B-B14F-4D97-AF65-F5344CB8AC3E}">
        <p14:creationId xmlns:p14="http://schemas.microsoft.com/office/powerpoint/2010/main" val="3785048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0580-766A-CB46-AE66-ED856807CAFE}"/>
              </a:ext>
            </a:extLst>
          </p:cNvPr>
          <p:cNvSpPr>
            <a:spLocks noGrp="1"/>
          </p:cNvSpPr>
          <p:nvPr>
            <p:ph type="title"/>
          </p:nvPr>
        </p:nvSpPr>
        <p:spPr/>
        <p:txBody>
          <a:bodyPr/>
          <a:lstStyle/>
          <a:p>
            <a:r>
              <a:rPr lang="en-US" b="1" dirty="0"/>
              <a:t>Foreclosure Sale</a:t>
            </a:r>
          </a:p>
        </p:txBody>
      </p:sp>
      <p:sp>
        <p:nvSpPr>
          <p:cNvPr id="4" name="Content Placeholder 3">
            <a:extLst>
              <a:ext uri="{FF2B5EF4-FFF2-40B4-BE49-F238E27FC236}">
                <a16:creationId xmlns:a16="http://schemas.microsoft.com/office/drawing/2014/main" id="{A145D6C1-DE73-1B49-913A-76FEE5846095}"/>
              </a:ext>
            </a:extLst>
          </p:cNvPr>
          <p:cNvSpPr>
            <a:spLocks noGrp="1"/>
          </p:cNvSpPr>
          <p:nvPr>
            <p:ph idx="1"/>
          </p:nvPr>
        </p:nvSpPr>
        <p:spPr/>
        <p:txBody>
          <a:bodyPr/>
          <a:lstStyle/>
          <a:p>
            <a:r>
              <a:rPr lang="en-US" dirty="0"/>
              <a:t>Post judgment, a public auction of the home is scheduled. </a:t>
            </a:r>
          </a:p>
          <a:p>
            <a:r>
              <a:rPr lang="en-US" dirty="0"/>
              <a:t>Notice of the sale must be posted in three public places in the county, including the courthouse.</a:t>
            </a:r>
          </a:p>
          <a:p>
            <a:r>
              <a:rPr lang="en-US" dirty="0"/>
              <a:t>Notice must also be published in a local newspaper once a week for three consecutive weeks prior to the sale.</a:t>
            </a:r>
          </a:p>
          <a:p>
            <a:r>
              <a:rPr lang="en-US" dirty="0"/>
              <a:t>The auction will be conducted by a master-in-equity, referee, or sheriff and is normally at the courthouse in the county where the property is located.</a:t>
            </a:r>
          </a:p>
          <a:p>
            <a:endParaRPr lang="en-US" dirty="0"/>
          </a:p>
        </p:txBody>
      </p:sp>
    </p:spTree>
    <p:extLst>
      <p:ext uri="{BB962C8B-B14F-4D97-AF65-F5344CB8AC3E}">
        <p14:creationId xmlns:p14="http://schemas.microsoft.com/office/powerpoint/2010/main" val="1111424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C542-D565-6D40-9186-295215C919C0}"/>
              </a:ext>
            </a:extLst>
          </p:cNvPr>
          <p:cNvSpPr>
            <a:spLocks noGrp="1"/>
          </p:cNvSpPr>
          <p:nvPr>
            <p:ph type="title"/>
          </p:nvPr>
        </p:nvSpPr>
        <p:spPr/>
        <p:txBody>
          <a:bodyPr/>
          <a:lstStyle/>
          <a:p>
            <a:r>
              <a:rPr lang="en-US" b="1" dirty="0"/>
              <a:t>After the Sale</a:t>
            </a:r>
          </a:p>
        </p:txBody>
      </p:sp>
      <p:sp>
        <p:nvSpPr>
          <p:cNvPr id="4" name="Content Placeholder 3">
            <a:extLst>
              <a:ext uri="{FF2B5EF4-FFF2-40B4-BE49-F238E27FC236}">
                <a16:creationId xmlns:a16="http://schemas.microsoft.com/office/drawing/2014/main" id="{DECAF22C-1631-F948-A2D3-7C58EDA523CB}"/>
              </a:ext>
            </a:extLst>
          </p:cNvPr>
          <p:cNvSpPr>
            <a:spLocks noGrp="1"/>
          </p:cNvSpPr>
          <p:nvPr>
            <p:ph idx="1"/>
          </p:nvPr>
        </p:nvSpPr>
        <p:spPr/>
        <p:txBody>
          <a:bodyPr/>
          <a:lstStyle/>
          <a:p>
            <a:r>
              <a:rPr lang="en-US" dirty="0"/>
              <a:t>Proceeds/money from the sale are applied to the homeowner’s mortgage debt. </a:t>
            </a:r>
          </a:p>
          <a:p>
            <a:r>
              <a:rPr lang="en-US" dirty="0"/>
              <a:t>If the proceeds exceed the total amount owed, the homeowner is entitled to the excess, assuming there aren't other debts owed as liens on the property.</a:t>
            </a:r>
          </a:p>
          <a:p>
            <a:r>
              <a:rPr lang="en-US" dirty="0"/>
              <a:t>If the proceeds fail to completely satisfy the amount owed, the lender may seek what is called a deficiency judgment against the homeowner.</a:t>
            </a:r>
          </a:p>
        </p:txBody>
      </p:sp>
    </p:spTree>
    <p:extLst>
      <p:ext uri="{BB962C8B-B14F-4D97-AF65-F5344CB8AC3E}">
        <p14:creationId xmlns:p14="http://schemas.microsoft.com/office/powerpoint/2010/main" val="3843315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CE83-C743-0949-8A3E-942E86F4AD63}"/>
              </a:ext>
            </a:extLst>
          </p:cNvPr>
          <p:cNvSpPr>
            <a:spLocks noGrp="1"/>
          </p:cNvSpPr>
          <p:nvPr>
            <p:ph type="title"/>
          </p:nvPr>
        </p:nvSpPr>
        <p:spPr/>
        <p:txBody>
          <a:bodyPr/>
          <a:lstStyle/>
          <a:p>
            <a:r>
              <a:rPr lang="en-US" b="1" dirty="0"/>
              <a:t>Mortgage/Foreclosure in South Carolina</a:t>
            </a:r>
          </a:p>
        </p:txBody>
      </p:sp>
      <p:sp>
        <p:nvSpPr>
          <p:cNvPr id="4" name="Content Placeholder 3">
            <a:extLst>
              <a:ext uri="{FF2B5EF4-FFF2-40B4-BE49-F238E27FC236}">
                <a16:creationId xmlns:a16="http://schemas.microsoft.com/office/drawing/2014/main" id="{0C5697E4-6678-E046-9C05-393954EA5915}"/>
              </a:ext>
            </a:extLst>
          </p:cNvPr>
          <p:cNvSpPr>
            <a:spLocks noGrp="1"/>
          </p:cNvSpPr>
          <p:nvPr>
            <p:ph idx="1"/>
          </p:nvPr>
        </p:nvSpPr>
        <p:spPr/>
        <p:txBody>
          <a:bodyPr/>
          <a:lstStyle/>
          <a:p>
            <a:r>
              <a:rPr lang="en-US" dirty="0"/>
              <a:t>The lender may reserve the right to seek a deficiency judgment</a:t>
            </a:r>
          </a:p>
          <a:p>
            <a:r>
              <a:rPr lang="en-US" dirty="0"/>
              <a:t>If they do, the bidding remains open for an additional 30 days after the foreclosure sale. </a:t>
            </a:r>
          </a:p>
          <a:p>
            <a:r>
              <a:rPr lang="en-US" dirty="0"/>
              <a:t>Many lenders waive their right to a deficiency judgment to avoid this delay</a:t>
            </a:r>
          </a:p>
          <a:p>
            <a:r>
              <a:rPr lang="en-US" dirty="0"/>
              <a:t>After the sale or after 30 days if a deficiency judgment is sought, the homeowner must vacate the property or be evicted</a:t>
            </a:r>
          </a:p>
          <a:p>
            <a:endParaRPr lang="en-US" dirty="0"/>
          </a:p>
        </p:txBody>
      </p:sp>
    </p:spTree>
    <p:extLst>
      <p:ext uri="{BB962C8B-B14F-4D97-AF65-F5344CB8AC3E}">
        <p14:creationId xmlns:p14="http://schemas.microsoft.com/office/powerpoint/2010/main" val="2777078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C898-1229-374E-93F1-4CAB0B0F18A1}"/>
              </a:ext>
            </a:extLst>
          </p:cNvPr>
          <p:cNvSpPr>
            <a:spLocks noGrp="1"/>
          </p:cNvSpPr>
          <p:nvPr>
            <p:ph type="title"/>
          </p:nvPr>
        </p:nvSpPr>
        <p:spPr/>
        <p:txBody>
          <a:bodyPr/>
          <a:lstStyle/>
          <a:p>
            <a:r>
              <a:rPr lang="en-US" b="1" dirty="0"/>
              <a:t>Talk to an Attorney</a:t>
            </a:r>
          </a:p>
        </p:txBody>
      </p:sp>
      <p:sp>
        <p:nvSpPr>
          <p:cNvPr id="4" name="Content Placeholder 3">
            <a:extLst>
              <a:ext uri="{FF2B5EF4-FFF2-40B4-BE49-F238E27FC236}">
                <a16:creationId xmlns:a16="http://schemas.microsoft.com/office/drawing/2014/main" id="{024638F0-6FB2-8C4E-A836-E54EF3772093}"/>
              </a:ext>
            </a:extLst>
          </p:cNvPr>
          <p:cNvSpPr>
            <a:spLocks noGrp="1"/>
          </p:cNvSpPr>
          <p:nvPr>
            <p:ph idx="1"/>
          </p:nvPr>
        </p:nvSpPr>
        <p:spPr/>
        <p:txBody>
          <a:bodyPr/>
          <a:lstStyle/>
          <a:p>
            <a:r>
              <a:rPr lang="en-US" dirty="0"/>
              <a:t>If you’re facing a foreclosure in South Carolina, having a general understanding of the laws and process can provide you some level of comfort. </a:t>
            </a:r>
          </a:p>
          <a:p>
            <a:r>
              <a:rPr lang="en-US" dirty="0"/>
              <a:t>If you would like to read South Carolina’s foreclosure laws for  you can go to Title 29, Chapter 3, Article 7; Title 15, Chapter 39, Article 5; and Title 15, Chapter 29 of the South Carolina Code of Laws.</a:t>
            </a:r>
          </a:p>
          <a:p>
            <a:r>
              <a:rPr lang="en-US" dirty="0"/>
              <a:t>However, getting an attorney to assist you is the best course of action to protect your legal rights</a:t>
            </a:r>
          </a:p>
        </p:txBody>
      </p:sp>
    </p:spTree>
    <p:extLst>
      <p:ext uri="{BB962C8B-B14F-4D97-AF65-F5344CB8AC3E}">
        <p14:creationId xmlns:p14="http://schemas.microsoft.com/office/powerpoint/2010/main" val="95030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648930" y="629267"/>
            <a:ext cx="6188190" cy="513734"/>
          </a:xfrm>
        </p:spPr>
        <p:txBody>
          <a:bodyPr>
            <a:noAutofit/>
          </a:bodyPr>
          <a:lstStyle/>
          <a:p>
            <a:pPr>
              <a:lnSpc>
                <a:spcPct val="90000"/>
              </a:lnSpc>
            </a:pPr>
            <a:r>
              <a:rPr lang="en-US" sz="2600" b="1" dirty="0"/>
              <a:t>Angela Childers</a:t>
            </a:r>
            <a:br>
              <a:rPr lang="en-US" sz="2600" dirty="0"/>
            </a:br>
            <a:r>
              <a:rPr lang="en-US" sz="2600" i="1" dirty="0"/>
              <a:t>Executive Director</a:t>
            </a:r>
            <a:br>
              <a:rPr lang="en-US" sz="2600" i="1" dirty="0"/>
            </a:br>
            <a:endParaRPr lang="en-US" sz="2600" u="sng" dirty="0"/>
          </a:p>
        </p:txBody>
      </p:sp>
      <p:sp>
        <p:nvSpPr>
          <p:cNvPr id="6" name="Content Placeholder 5">
            <a:extLst>
              <a:ext uri="{FF2B5EF4-FFF2-40B4-BE49-F238E27FC236}">
                <a16:creationId xmlns:a16="http://schemas.microsoft.com/office/drawing/2014/main" id="{02C2C059-AEC8-1944-8444-DB20D999B671}"/>
              </a:ext>
            </a:extLst>
          </p:cNvPr>
          <p:cNvSpPr>
            <a:spLocks noGrp="1"/>
          </p:cNvSpPr>
          <p:nvPr>
            <p:ph idx="1"/>
          </p:nvPr>
        </p:nvSpPr>
        <p:spPr>
          <a:xfrm>
            <a:off x="648930" y="1543050"/>
            <a:ext cx="6188189" cy="5488065"/>
          </a:xfrm>
        </p:spPr>
        <p:txBody>
          <a:bodyPr>
            <a:normAutofit/>
          </a:bodyPr>
          <a:lstStyle/>
          <a:p>
            <a:pPr marL="0" indent="0">
              <a:lnSpc>
                <a:spcPct val="90000"/>
              </a:lnSpc>
              <a:buNone/>
            </a:pPr>
            <a:endParaRPr lang="en-US" sz="1600" dirty="0"/>
          </a:p>
          <a:p>
            <a:pPr>
              <a:lnSpc>
                <a:spcPct val="90000"/>
              </a:lnSpc>
              <a:buFont typeface="Wingdings" panose="05000000000000000000" pitchFamily="2" charset="2"/>
              <a:buChar char="Ø"/>
            </a:pPr>
            <a:r>
              <a:rPr lang="en-US" sz="1600" dirty="0">
                <a:effectLst/>
                <a:ea typeface="Times New Roman" panose="02020603050405020304" pitchFamily="18" charset="0"/>
              </a:rPr>
              <a:t>Angela began her career with the Housing Authority in 1998 and obtained her current position as the Executive Director in 2012.</a:t>
            </a:r>
            <a:endParaRPr lang="en-US" sz="1600" dirty="0"/>
          </a:p>
          <a:p>
            <a:pPr>
              <a:lnSpc>
                <a:spcPct val="90000"/>
              </a:lnSpc>
              <a:buFont typeface="Wingdings" panose="05000000000000000000" pitchFamily="2" charset="2"/>
              <a:buChar char="Ø"/>
            </a:pPr>
            <a:r>
              <a:rPr lang="en-US" sz="1600" dirty="0">
                <a:effectLst/>
                <a:ea typeface="Times New Roman" panose="02020603050405020304" pitchFamily="18" charset="0"/>
              </a:rPr>
              <a:t>Throughout her career she has served on numerous local, state and regional Boards and Professional Associations including as a member of the Federal Home Loan Bank of Atlanta Affordable Housing Committee, Past President of Carolinas Council of Housing Redevelopment &amp; Codes Officials and as the South Carolina State Representative for the South Eastern Regional Conference of the National Association of Housing &amp; Redevelopment Officials (SERC-NAHRO). </a:t>
            </a:r>
          </a:p>
          <a:p>
            <a:pPr>
              <a:lnSpc>
                <a:spcPct val="90000"/>
              </a:lnSpc>
              <a:buFont typeface="Wingdings" panose="05000000000000000000" pitchFamily="2" charset="2"/>
              <a:buChar char="Ø"/>
            </a:pPr>
            <a:r>
              <a:rPr lang="en-US" sz="1600" dirty="0">
                <a:effectLst/>
                <a:ea typeface="Times New Roman" panose="02020603050405020304" pitchFamily="18" charset="0"/>
              </a:rPr>
              <a:t>She is President of the SC Association of Housing Authority Executive Directors and a member of the COSY Board.  </a:t>
            </a:r>
          </a:p>
          <a:p>
            <a:pPr>
              <a:lnSpc>
                <a:spcPct val="90000"/>
              </a:lnSpc>
              <a:buFont typeface="Wingdings" panose="05000000000000000000" pitchFamily="2" charset="2"/>
              <a:buChar char="Ø"/>
            </a:pPr>
            <a:r>
              <a:rPr lang="en-US" sz="1600" dirty="0">
                <a:effectLst/>
                <a:ea typeface="Times New Roman" panose="02020603050405020304" pitchFamily="18" charset="0"/>
              </a:rPr>
              <a:t>She is a strong advocate for affordable housing, children and families believing that every community is responsible for its elderly, disabled and children.  </a:t>
            </a:r>
          </a:p>
          <a:p>
            <a:pPr marL="0" marR="0" indent="0">
              <a:spcBef>
                <a:spcPts val="0"/>
              </a:spcBef>
              <a:spcAft>
                <a:spcPts val="0"/>
              </a:spcAft>
              <a:buNone/>
            </a:pPr>
            <a:endParaRPr lang="en-US" sz="1600" dirty="0">
              <a:effectLst/>
              <a:ea typeface="Times New Roman" panose="02020603050405020304" pitchFamily="18" charset="0"/>
            </a:endParaRPr>
          </a:p>
          <a:p>
            <a:pPr marL="0" indent="0">
              <a:lnSpc>
                <a:spcPct val="90000"/>
              </a:lnSpc>
              <a:buNone/>
            </a:pPr>
            <a:r>
              <a:rPr lang="en-US" sz="1600" dirty="0"/>
              <a:t>                                                                                                                                        </a:t>
            </a:r>
          </a:p>
          <a:p>
            <a:pPr>
              <a:lnSpc>
                <a:spcPct val="90000"/>
              </a:lnSpc>
            </a:pPr>
            <a:endParaRPr lang="en-US" sz="1600" dirty="0"/>
          </a:p>
          <a:p>
            <a:pPr>
              <a:lnSpc>
                <a:spcPct val="90000"/>
              </a:lnSpc>
            </a:pPr>
            <a:endParaRPr lang="en-US" sz="1600" dirty="0"/>
          </a:p>
        </p:txBody>
      </p:sp>
      <p:sp>
        <p:nvSpPr>
          <p:cNvPr id="11"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7" name="Rectangle 16">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12" name="TextBox 11">
            <a:extLst>
              <a:ext uri="{FF2B5EF4-FFF2-40B4-BE49-F238E27FC236}">
                <a16:creationId xmlns:a16="http://schemas.microsoft.com/office/drawing/2014/main" id="{85F258DD-A72E-445D-8077-FC0CA286D0E4}"/>
              </a:ext>
            </a:extLst>
          </p:cNvPr>
          <p:cNvSpPr txBox="1"/>
          <p:nvPr/>
        </p:nvSpPr>
        <p:spPr>
          <a:xfrm>
            <a:off x="7575446" y="4776381"/>
            <a:ext cx="4453797" cy="369332"/>
          </a:xfrm>
          <a:prstGeom prst="rect">
            <a:avLst/>
          </a:prstGeom>
          <a:noFill/>
        </p:spPr>
        <p:txBody>
          <a:bodyPr wrap="square">
            <a:spAutoFit/>
          </a:bodyPr>
          <a:lstStyle/>
          <a:p>
            <a:pPr algn="ctr"/>
            <a:r>
              <a:rPr lang="en-US" sz="1800" u="sng" dirty="0">
                <a:solidFill>
                  <a:schemeClr val="bg1"/>
                </a:solidFill>
                <a:hlinkClick r:id="rId4">
                  <a:extLst>
                    <a:ext uri="{A12FA001-AC4F-418D-AE19-62706E023703}">
                      <ahyp:hlinkClr xmlns:ahyp="http://schemas.microsoft.com/office/drawing/2018/hyperlinkcolor" val="tx"/>
                    </a:ext>
                  </a:extLst>
                </a:hlinkClick>
              </a:rPr>
              <a:t>https://Beaufort</a:t>
            </a:r>
            <a:r>
              <a:rPr lang="en-US" u="sng" dirty="0">
                <a:solidFill>
                  <a:schemeClr val="bg1"/>
                </a:solidFill>
              </a:rPr>
              <a:t>HA.com</a:t>
            </a:r>
            <a:endParaRPr lang="en-US" dirty="0">
              <a:solidFill>
                <a:schemeClr val="bg1"/>
              </a:solidFill>
            </a:endParaRPr>
          </a:p>
        </p:txBody>
      </p:sp>
      <p:pic>
        <p:nvPicPr>
          <p:cNvPr id="7" name="Picture 3">
            <a:extLst>
              <a:ext uri="{FF2B5EF4-FFF2-40B4-BE49-F238E27FC236}">
                <a16:creationId xmlns:a16="http://schemas.microsoft.com/office/drawing/2014/main" id="{7970C012-E964-49A1-B590-3CEC1FB12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278" y="1878120"/>
            <a:ext cx="2675097" cy="225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80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2" name="Picture 21">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23">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25">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27">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29">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7" name="Rectangle 31">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4FE23B2C-7682-4D4A-B9EA-9C1E3965B4A4}"/>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a:t>Polling Question…</a:t>
            </a:r>
          </a:p>
        </p:txBody>
      </p:sp>
      <p:sp>
        <p:nvSpPr>
          <p:cNvPr id="48" name="Rectangle 33">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0"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6" name="Content Placeholder 9" descr="Badge Question Mark">
            <a:extLst>
              <a:ext uri="{FF2B5EF4-FFF2-40B4-BE49-F238E27FC236}">
                <a16:creationId xmlns:a16="http://schemas.microsoft.com/office/drawing/2014/main" id="{732D97B9-E985-4CAA-9CF0-DE44685F8813}"/>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 y="1498106"/>
            <a:ext cx="4188315" cy="4188315"/>
          </a:xfrm>
          <a:prstGeom prst="rect">
            <a:avLst/>
          </a:prstGeom>
          <a:effectLst/>
        </p:spPr>
      </p:pic>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744266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814197"/>
            <a:ext cx="3521359" cy="5248656"/>
          </a:xfrm>
        </p:spPr>
        <p:txBody>
          <a:bodyPr vert="horz" lIns="91440" tIns="45720" rIns="91440" bIns="45720" rtlCol="0" anchor="ctr">
            <a:normAutofit/>
          </a:bodyPr>
          <a:lstStyle/>
          <a:p>
            <a:pPr algn="ctr"/>
            <a:r>
              <a:rPr lang="en-US" sz="6000" b="1" u="sng" dirty="0">
                <a:solidFill>
                  <a:srgbClr val="99F864"/>
                </a:solidFill>
              </a:rPr>
              <a:t>FAQ’s</a:t>
            </a:r>
          </a:p>
        </p:txBody>
      </p:sp>
      <p:sp>
        <p:nvSpPr>
          <p:cNvPr id="18" name="Title 4">
            <a:extLst>
              <a:ext uri="{FF2B5EF4-FFF2-40B4-BE49-F238E27FC236}">
                <a16:creationId xmlns:a16="http://schemas.microsoft.com/office/drawing/2014/main" id="{0A0F9CE0-81B7-44DC-8DD3-6111FBCF543E}"/>
              </a:ext>
            </a:extLst>
          </p:cNvPr>
          <p:cNvSpPr txBox="1">
            <a:spLocks/>
          </p:cNvSpPr>
          <p:nvPr/>
        </p:nvSpPr>
        <p:spPr>
          <a:xfrm>
            <a:off x="4975861" y="576071"/>
            <a:ext cx="6399930" cy="56504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6000" b="1" dirty="0"/>
              <a:t>Frequently Asked Questions</a:t>
            </a:r>
            <a:endParaRPr lang="en-US" sz="6000" b="1" u="sng" dirty="0"/>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2621240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435043"/>
            <a:ext cx="10764838" cy="3999230"/>
          </a:xfrm>
        </p:spPr>
        <p:txBody>
          <a:bodyPr>
            <a:noAutofit/>
          </a:bodyPr>
          <a:lstStyle/>
          <a:p>
            <a:pPr>
              <a:lnSpc>
                <a:spcPct val="90000"/>
              </a:lnSpc>
            </a:pPr>
            <a:r>
              <a:rPr lang="en-US" sz="1800" b="1" dirty="0"/>
              <a:t>How do I know if I am eligible for protection under the Moratorium? </a:t>
            </a:r>
          </a:p>
          <a:p>
            <a:pPr marL="400050" lvl="1" indent="0">
              <a:lnSpc>
                <a:spcPct val="90000"/>
              </a:lnSpc>
              <a:buNone/>
            </a:pPr>
            <a:r>
              <a:rPr lang="en-US" dirty="0"/>
              <a:t>The Moratorium applies to evictions due to nonpayment of rent, fees or utility service charges payable to the landlord. Nonpayment of rent does not have to be due to wage loss resulting from COVID-19.</a:t>
            </a:r>
          </a:p>
          <a:p>
            <a:pPr marL="400050" lvl="1" indent="0">
              <a:lnSpc>
                <a:spcPct val="90000"/>
              </a:lnSpc>
              <a:buNone/>
            </a:pPr>
            <a:r>
              <a:rPr lang="en-US" dirty="0"/>
              <a:t>The Coronavirus Aid, Relief, and Economic Security (CARES) Act imposed a federal moratorium, which is a temporary suspension on evictions and foreclosure procedures. It basically prohibited property owners from both filing new evictions against tenants for not paying rent and charging additional fees because of non-payment. The federal moratorium expired on July 24, 2020, allowing landlords to issue a 30-day notice for tenants to vacate properties. </a:t>
            </a:r>
          </a:p>
          <a:p>
            <a:pPr marL="400050" lvl="1" indent="0">
              <a:lnSpc>
                <a:spcPct val="90000"/>
              </a:lnSpc>
              <a:buNone/>
            </a:pPr>
            <a:r>
              <a:rPr lang="en-US" dirty="0"/>
              <a:t>In response to the COVID-19 crisis, the Supreme Court of South Carolina issued a temporary moratorium on evictions and foreclosures, which requires any party pursuing an eviction or foreclosure in a trial court to submit to the court a signed, original Certification of Compliance with the CARES Act. The State moratorium was lifted recently and Landlords can resume sending out eviction notices to Tenants. </a:t>
            </a:r>
          </a:p>
        </p:txBody>
      </p:sp>
    </p:spTree>
    <p:extLst>
      <p:ext uri="{BB962C8B-B14F-4D97-AF65-F5344CB8AC3E}">
        <p14:creationId xmlns:p14="http://schemas.microsoft.com/office/powerpoint/2010/main" val="7898330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8946541" cy="3484879"/>
          </a:xfrm>
        </p:spPr>
        <p:txBody>
          <a:bodyPr>
            <a:normAutofit/>
          </a:bodyPr>
          <a:lstStyle/>
          <a:p>
            <a:r>
              <a:rPr lang="en-US" b="1" dirty="0"/>
              <a:t>I've never been in an eviction situation, what should I do if I cannot pay rent? </a:t>
            </a:r>
          </a:p>
          <a:p>
            <a:pPr marL="457200" lvl="1" indent="0">
              <a:buNone/>
            </a:pPr>
            <a:r>
              <a:rPr lang="en-US" dirty="0"/>
              <a:t>- Seek Government Assistance such as TANF</a:t>
            </a:r>
          </a:p>
          <a:p>
            <a:pPr marL="457200" lvl="1" indent="0">
              <a:buNone/>
            </a:pPr>
            <a:r>
              <a:rPr lang="en-US" dirty="0"/>
              <a:t>- Seek rental assistance through a South Carolina Agency</a:t>
            </a:r>
          </a:p>
          <a:p>
            <a:pPr marL="457200" lvl="1" indent="0">
              <a:buNone/>
            </a:pPr>
            <a:r>
              <a:rPr lang="en-US" dirty="0"/>
              <a:t>- Seek legal advice to see what remedies are available. </a:t>
            </a:r>
          </a:p>
          <a:p>
            <a:pPr marL="457200" lvl="1" indent="0">
              <a:buNone/>
            </a:pPr>
            <a:r>
              <a:rPr lang="en-US" dirty="0"/>
              <a:t>- Talk to your landlord to see if you can get an extension on payment of the rent.</a:t>
            </a:r>
          </a:p>
        </p:txBody>
      </p:sp>
    </p:spTree>
    <p:extLst>
      <p:ext uri="{BB962C8B-B14F-4D97-AF65-F5344CB8AC3E}">
        <p14:creationId xmlns:p14="http://schemas.microsoft.com/office/powerpoint/2010/main" val="153904206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432482"/>
            <a:ext cx="10553069" cy="4332302"/>
          </a:xfrm>
        </p:spPr>
        <p:txBody>
          <a:bodyPr>
            <a:normAutofit lnSpcReduction="10000"/>
          </a:bodyPr>
          <a:lstStyle/>
          <a:p>
            <a:pPr>
              <a:lnSpc>
                <a:spcPct val="90000"/>
              </a:lnSpc>
            </a:pPr>
            <a:r>
              <a:rPr lang="en-US" sz="1700" b="1" dirty="0"/>
              <a:t>What is the process for an eviction?</a:t>
            </a:r>
          </a:p>
          <a:p>
            <a:pPr marL="400050" lvl="1" indent="0">
              <a:lnSpc>
                <a:spcPct val="90000"/>
              </a:lnSpc>
              <a:buNone/>
            </a:pPr>
            <a:r>
              <a:rPr lang="en-US" sz="1700" dirty="0"/>
              <a:t>Under South Carolina law, a landlord may evict a tenant and take possession of the rental unit for any one of the following reasons: (1) failure to pay rent, (2) breach of the terms of the rental agreement (verbal or written), (3) failure of tenant to maintain the dwelling unit in a healthy and safe manner, (4) abandonment of the rental unit by the tenant, or (5) then the lease term has ended. </a:t>
            </a:r>
          </a:p>
          <a:p>
            <a:pPr marL="400050" lvl="1" indent="0">
              <a:lnSpc>
                <a:spcPct val="90000"/>
              </a:lnSpc>
              <a:buNone/>
            </a:pPr>
            <a:r>
              <a:rPr lang="en-US" sz="1700" i="1" dirty="0">
                <a:solidFill>
                  <a:schemeClr val="tx1">
                    <a:lumMod val="50000"/>
                    <a:lumOff val="50000"/>
                  </a:schemeClr>
                </a:solidFill>
              </a:rPr>
              <a:t>Source: https://www.scbar.org/public/get-legal-help/common-legal-topics/eviction/  </a:t>
            </a:r>
          </a:p>
          <a:p>
            <a:pPr marL="400050" lvl="1" indent="0">
              <a:lnSpc>
                <a:spcPct val="90000"/>
              </a:lnSpc>
              <a:buNone/>
            </a:pPr>
            <a:endParaRPr lang="en-US" sz="1700" dirty="0"/>
          </a:p>
          <a:p>
            <a:pPr marL="400050" lvl="1" indent="0">
              <a:lnSpc>
                <a:spcPct val="90000"/>
              </a:lnSpc>
              <a:buNone/>
            </a:pPr>
            <a:r>
              <a:rPr lang="en-US" sz="1700" dirty="0"/>
              <a:t>For residential rental agreements, nonpayment of rent within five days of the due date constitutes legal notice to the tenant that the landlord has the right to begin ejectment proceedings. South Carolina Code Section 27-37-10 requires the landlord to provide a five-day notice to pay rent.  If the landlord includes a 5-day due date in the lease, then no other notice is required as long as you live in the rental unit. For violations of the lease other than nonpayment of rent, the landlord must provide a fourteen (14) day notice to cure. </a:t>
            </a:r>
          </a:p>
          <a:p>
            <a:pPr marL="400050" lvl="1" indent="0">
              <a:lnSpc>
                <a:spcPct val="90000"/>
              </a:lnSpc>
              <a:buNone/>
            </a:pPr>
            <a:r>
              <a:rPr lang="en-US" sz="1700" i="1" dirty="0">
                <a:solidFill>
                  <a:schemeClr val="tx1">
                    <a:lumMod val="50000"/>
                    <a:lumOff val="50000"/>
                  </a:schemeClr>
                </a:solidFill>
              </a:rPr>
              <a:t>Source: https://www.burr.com/2020/07/30/south-carolina-moratorium-on-evictions-and-foreclosures-due-to-covid-19/</a:t>
            </a:r>
          </a:p>
        </p:txBody>
      </p:sp>
    </p:spTree>
    <p:extLst>
      <p:ext uri="{BB962C8B-B14F-4D97-AF65-F5344CB8AC3E}">
        <p14:creationId xmlns:p14="http://schemas.microsoft.com/office/powerpoint/2010/main" val="3264802794"/>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Renters</a:t>
            </a:r>
          </a:p>
        </p:txBody>
      </p:sp>
      <p:sp>
        <p:nvSpPr>
          <p:cNvPr id="9" name="Content Placeholder 2">
            <a:extLst>
              <a:ext uri="{FF2B5EF4-FFF2-40B4-BE49-F238E27FC236}">
                <a16:creationId xmlns:a16="http://schemas.microsoft.com/office/drawing/2014/main" id="{2165AD95-0F49-455B-B1B8-C36570F51B59}"/>
              </a:ext>
            </a:extLst>
          </p:cNvPr>
          <p:cNvSpPr txBox="1">
            <a:spLocks/>
          </p:cNvSpPr>
          <p:nvPr/>
        </p:nvSpPr>
        <p:spPr>
          <a:xfrm>
            <a:off x="1023413" y="2645466"/>
            <a:ext cx="10553069" cy="43323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buNone/>
            </a:pPr>
            <a:r>
              <a:rPr lang="en-US" sz="1700" b="1" dirty="0"/>
              <a:t>What is the process for an eviction? (Cont.)</a:t>
            </a:r>
          </a:p>
          <a:p>
            <a:pPr marL="400050" lvl="1" indent="0">
              <a:lnSpc>
                <a:spcPct val="90000"/>
              </a:lnSpc>
              <a:buNone/>
            </a:pPr>
            <a:r>
              <a:rPr lang="en-US" sz="1700" dirty="0"/>
              <a:t>Once the required notice period has expired, if applicable, the landlord may submit application to any magistrate having jurisdiction for the issuance of a written rule requiring tenant to vacate the premises or show cause why the tenant should not be ejected before the magistrate within ten (10) days after service of a copy of the rule.</a:t>
            </a:r>
          </a:p>
          <a:p>
            <a:pPr marL="400050" lvl="1" indent="0">
              <a:lnSpc>
                <a:spcPct val="90000"/>
              </a:lnSpc>
              <a:buNone/>
            </a:pPr>
            <a:r>
              <a:rPr lang="en-US" sz="1700" i="1" dirty="0">
                <a:solidFill>
                  <a:schemeClr val="tx1">
                    <a:lumMod val="50000"/>
                    <a:lumOff val="50000"/>
                  </a:schemeClr>
                </a:solidFill>
              </a:rPr>
              <a:t>Source: https://www.burr.com/2020/07/30/south-carolina-moratorium-on-evictions-and-foreclosures-due-to-covid-19/</a:t>
            </a:r>
          </a:p>
          <a:p>
            <a:pPr marL="400050" lvl="1" indent="0">
              <a:lnSpc>
                <a:spcPct val="90000"/>
              </a:lnSpc>
              <a:buNone/>
            </a:pPr>
            <a:r>
              <a:rPr lang="en-US" sz="1700" dirty="0"/>
              <a:t>According to South Carolina Code Section 27-37-150, acceptance by the landlord of any rent (partial or full), whether it shall have accrued at the time of issuing the ejectment ruling or subsequently accrues, does not operate as a waiver of the landlord’s right to insist upon ejectment, nor as a renewal or extension of the tenancy.</a:t>
            </a:r>
          </a:p>
          <a:p>
            <a:pPr marL="400050" lvl="1" indent="0">
              <a:lnSpc>
                <a:spcPct val="90000"/>
              </a:lnSpc>
              <a:buNone/>
            </a:pPr>
            <a:r>
              <a:rPr lang="en-US" sz="1700" i="1" dirty="0">
                <a:solidFill>
                  <a:schemeClr val="tx1">
                    <a:lumMod val="50000"/>
                    <a:lumOff val="50000"/>
                  </a:schemeClr>
                </a:solidFill>
              </a:rPr>
              <a:t>Source: https://www.burr.com/2020/07/30/south-carolina-moratorium-on-evictions-and-foreclosures-due-to-covid-19/</a:t>
            </a:r>
          </a:p>
          <a:p>
            <a:pPr marL="0" indent="0">
              <a:lnSpc>
                <a:spcPct val="90000"/>
              </a:lnSpc>
              <a:buNone/>
            </a:pPr>
            <a:endParaRPr lang="en-US" sz="1700" dirty="0"/>
          </a:p>
        </p:txBody>
      </p:sp>
    </p:spTree>
    <p:extLst>
      <p:ext uri="{BB962C8B-B14F-4D97-AF65-F5344CB8AC3E}">
        <p14:creationId xmlns:p14="http://schemas.microsoft.com/office/powerpoint/2010/main" val="145220767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35313" cy="3484879"/>
          </a:xfrm>
        </p:spPr>
        <p:txBody>
          <a:bodyPr>
            <a:normAutofit/>
          </a:bodyPr>
          <a:lstStyle/>
          <a:p>
            <a:pPr marL="400050" lvl="1" indent="0">
              <a:buNone/>
            </a:pPr>
            <a:r>
              <a:rPr lang="en-US" sz="1800" b="1" dirty="0"/>
              <a:t>What is the process for an eviction? (Cont.)</a:t>
            </a:r>
          </a:p>
          <a:p>
            <a:pPr marL="400050" lvl="1" indent="0">
              <a:buNone/>
            </a:pPr>
            <a:r>
              <a:rPr lang="en-US" dirty="0"/>
              <a:t>South Carolina allows collection of rent by distraint. According to South Carolina Code Section 27-39-210, a landlord may apply to a magistrate with jurisdiction for the seizure and sale of tenant property to satisfy past due rent.  Satisfaction of rent by distress or distraint are considered extraordinary remedies and only apply to past due rent and cannot be used to satisfy an acceleration clause in a lease. </a:t>
            </a:r>
          </a:p>
          <a:p>
            <a:pPr marL="400050" lvl="1" indent="0">
              <a:buNone/>
            </a:pPr>
            <a:endParaRPr lang="en-US" dirty="0"/>
          </a:p>
          <a:p>
            <a:pPr marL="400050" lvl="1" indent="0">
              <a:buNone/>
            </a:pPr>
            <a:r>
              <a:rPr lang="en-US" i="1" dirty="0">
                <a:solidFill>
                  <a:schemeClr val="tx1">
                    <a:lumMod val="50000"/>
                    <a:lumOff val="50000"/>
                  </a:schemeClr>
                </a:solidFill>
              </a:rPr>
              <a:t>Source: https://www.burr.com/2020/07/30/south-carolina-moratorium-on-evictions-and-foreclosures-due-to-covid-19/</a:t>
            </a:r>
          </a:p>
        </p:txBody>
      </p:sp>
    </p:spTree>
    <p:extLst>
      <p:ext uri="{BB962C8B-B14F-4D97-AF65-F5344CB8AC3E}">
        <p14:creationId xmlns:p14="http://schemas.microsoft.com/office/powerpoint/2010/main" val="3047389786"/>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144696" cy="3484879"/>
          </a:xfrm>
        </p:spPr>
        <p:txBody>
          <a:bodyPr>
            <a:normAutofit/>
          </a:bodyPr>
          <a:lstStyle/>
          <a:p>
            <a:r>
              <a:rPr lang="en-US" b="1" dirty="0"/>
              <a:t>Should I get legal help? Which cases should consider reaching out?</a:t>
            </a:r>
          </a:p>
          <a:p>
            <a:pPr marL="400050" lvl="1" indent="0">
              <a:buNone/>
            </a:pPr>
            <a:endParaRPr lang="en-US" dirty="0"/>
          </a:p>
          <a:p>
            <a:pPr marL="400050" lvl="1" indent="0">
              <a:buNone/>
            </a:pPr>
            <a:r>
              <a:rPr lang="en-US" dirty="0"/>
              <a:t>Yes, if you have been or are in the process of being evicted then you should seek legal assistance. Most, if not all cases, require legal assistance, even if it is just to negotiate a better deal.</a:t>
            </a:r>
          </a:p>
        </p:txBody>
      </p:sp>
    </p:spTree>
    <p:extLst>
      <p:ext uri="{BB962C8B-B14F-4D97-AF65-F5344CB8AC3E}">
        <p14:creationId xmlns:p14="http://schemas.microsoft.com/office/powerpoint/2010/main" val="3415581185"/>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499803" cy="3484879"/>
          </a:xfrm>
        </p:spPr>
        <p:txBody>
          <a:bodyPr>
            <a:normAutofit/>
          </a:bodyPr>
          <a:lstStyle/>
          <a:p>
            <a:r>
              <a:rPr lang="en-US" b="1" dirty="0"/>
              <a:t>Does the landlord's mortgage affect whether renters can be evicted? And if so, how can I get that information? </a:t>
            </a:r>
          </a:p>
          <a:p>
            <a:pPr marL="0" indent="0">
              <a:buNone/>
            </a:pPr>
            <a:endParaRPr lang="en-US" b="1" dirty="0"/>
          </a:p>
          <a:p>
            <a:pPr marL="400050" lvl="1" indent="0">
              <a:buNone/>
            </a:pPr>
            <a:r>
              <a:rPr lang="en-US" dirty="0"/>
              <a:t>Yes, the landlord's mortgage can affect whether renters can be evicted. If your landlord is getting CARES Act relief from mortgage payments on your home, then you may be protected from eviction for a longer period. </a:t>
            </a:r>
          </a:p>
          <a:p>
            <a:pPr marL="400050" lvl="1" indent="0">
              <a:buNone/>
            </a:pPr>
            <a:endParaRPr lang="en-US" dirty="0"/>
          </a:p>
          <a:p>
            <a:pPr marL="400050" lvl="1" indent="0">
              <a:buNone/>
            </a:pPr>
            <a:r>
              <a:rPr lang="en-US" i="1" dirty="0">
                <a:solidFill>
                  <a:schemeClr val="tx1">
                    <a:lumMod val="50000"/>
                    <a:lumOff val="50000"/>
                  </a:schemeClr>
                </a:solidFill>
              </a:rPr>
              <a:t>Source: https://www.consumerfinance.gov/coronavirus/mortgage-and-housing-assistance/renter-protections/</a:t>
            </a:r>
          </a:p>
        </p:txBody>
      </p:sp>
    </p:spTree>
    <p:extLst>
      <p:ext uri="{BB962C8B-B14F-4D97-AF65-F5344CB8AC3E}">
        <p14:creationId xmlns:p14="http://schemas.microsoft.com/office/powerpoint/2010/main" val="77231529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757255" cy="3876977"/>
          </a:xfrm>
        </p:spPr>
        <p:txBody>
          <a:bodyPr>
            <a:normAutofit/>
          </a:bodyPr>
          <a:lstStyle/>
          <a:p>
            <a:pPr>
              <a:lnSpc>
                <a:spcPct val="90000"/>
              </a:lnSpc>
            </a:pPr>
            <a:r>
              <a:rPr lang="en-US" sz="1800" b="1" dirty="0"/>
              <a:t>Are the courts open for business? If yes, how long does the process take? </a:t>
            </a:r>
          </a:p>
          <a:p>
            <a:pPr marL="0" indent="0">
              <a:lnSpc>
                <a:spcPct val="90000"/>
              </a:lnSpc>
              <a:buNone/>
            </a:pPr>
            <a:endParaRPr lang="en-US" sz="1800" b="1" dirty="0"/>
          </a:p>
          <a:p>
            <a:pPr marL="400050" lvl="1" indent="0">
              <a:lnSpc>
                <a:spcPct val="90000"/>
              </a:lnSpc>
              <a:buNone/>
            </a:pPr>
            <a:r>
              <a:rPr lang="en-US" dirty="0"/>
              <a:t>Yes, some courts are open for business and the time frame of the court process varies depending on the case type and the scheduling of the hearing. On July 30, 2020, the Supreme Court of South Carolina Court imposed operations during the Seven-Week Period from August 3 – September 18, 2020. Chief Justice Donald W. Beatty decided that status conferences, pre-trial matters and scheduled hearings may be conducted using remote communication technology to avoid the need for a physical appearance of all or some of the parties, counsel or witnesses. Consent of the parties or counsel is not required. Video conferencing should be the primary means of holding hearings. In-person hearings should occur only when remote hearings are not feasible.</a:t>
            </a:r>
          </a:p>
          <a:p>
            <a:pPr marL="400050" lvl="1" indent="0">
              <a:lnSpc>
                <a:spcPct val="90000"/>
              </a:lnSpc>
              <a:buNone/>
            </a:pPr>
            <a:endParaRPr lang="en-US" dirty="0"/>
          </a:p>
          <a:p>
            <a:pPr marL="400050" lvl="1" indent="0">
              <a:lnSpc>
                <a:spcPct val="90000"/>
              </a:lnSpc>
              <a:buNone/>
            </a:pPr>
            <a:r>
              <a:rPr lang="en-US" i="1" dirty="0">
                <a:solidFill>
                  <a:schemeClr val="tx1">
                    <a:lumMod val="50000"/>
                    <a:lumOff val="50000"/>
                  </a:schemeClr>
                </a:solidFill>
              </a:rPr>
              <a:t>Source: https://www.sccourts.org/coronavirus/LocalOrders/August3September18Memo.pdf</a:t>
            </a:r>
          </a:p>
        </p:txBody>
      </p:sp>
    </p:spTree>
    <p:extLst>
      <p:ext uri="{BB962C8B-B14F-4D97-AF65-F5344CB8AC3E}">
        <p14:creationId xmlns:p14="http://schemas.microsoft.com/office/powerpoint/2010/main" val="422714227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7" name="Rectangle 16">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pic>
        <p:nvPicPr>
          <p:cNvPr id="4" name="Picture 3" descr="A close up of a sign&#10;&#10;Description automatically generated">
            <a:extLst>
              <a:ext uri="{FF2B5EF4-FFF2-40B4-BE49-F238E27FC236}">
                <a16:creationId xmlns:a16="http://schemas.microsoft.com/office/drawing/2014/main" id="{71C1F0BB-6329-422D-9527-F44A2F483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704" y="2006353"/>
            <a:ext cx="3930949" cy="1921798"/>
          </a:xfrm>
          <a:prstGeom prst="rect">
            <a:avLst/>
          </a:prstGeom>
        </p:spPr>
      </p:pic>
      <p:sp>
        <p:nvSpPr>
          <p:cNvPr id="7" name="TextBox 6">
            <a:extLst>
              <a:ext uri="{FF2B5EF4-FFF2-40B4-BE49-F238E27FC236}">
                <a16:creationId xmlns:a16="http://schemas.microsoft.com/office/drawing/2014/main" id="{931676EB-6891-427C-92C6-8E906327DDFE}"/>
              </a:ext>
            </a:extLst>
          </p:cNvPr>
          <p:cNvSpPr txBox="1"/>
          <p:nvPr/>
        </p:nvSpPr>
        <p:spPr>
          <a:xfrm>
            <a:off x="7575446" y="4687604"/>
            <a:ext cx="4453797" cy="369332"/>
          </a:xfrm>
          <a:prstGeom prst="rect">
            <a:avLst/>
          </a:prstGeom>
          <a:noFill/>
        </p:spPr>
        <p:txBody>
          <a:bodyPr wrap="square">
            <a:spAutoFit/>
          </a:bodyPr>
          <a:lstStyle/>
          <a:p>
            <a:pPr algn="ctr"/>
            <a:r>
              <a:rPr lang="en-US" sz="1800" u="sng" dirty="0">
                <a:solidFill>
                  <a:schemeClr val="bg1"/>
                </a:solidFill>
                <a:hlinkClick r:id="rId5">
                  <a:extLst>
                    <a:ext uri="{A12FA001-AC4F-418D-AE19-62706E023703}">
                      <ahyp:hlinkClr xmlns:ahyp="http://schemas.microsoft.com/office/drawing/2018/hyperlinkcolor" val="tx"/>
                    </a:ext>
                  </a:extLst>
                </a:hlinkClick>
              </a:rPr>
              <a:t>https://uwlowcountry.org/</a:t>
            </a:r>
            <a:endParaRPr lang="en-US" dirty="0">
              <a:solidFill>
                <a:schemeClr val="bg1"/>
              </a:solidFill>
            </a:endParaRPr>
          </a:p>
        </p:txBody>
      </p:sp>
      <p:sp>
        <p:nvSpPr>
          <p:cNvPr id="16" name="Title 4">
            <a:extLst>
              <a:ext uri="{FF2B5EF4-FFF2-40B4-BE49-F238E27FC236}">
                <a16:creationId xmlns:a16="http://schemas.microsoft.com/office/drawing/2014/main" id="{C314F192-5FC8-4E03-B225-21CD27637091}"/>
              </a:ext>
            </a:extLst>
          </p:cNvPr>
          <p:cNvSpPr>
            <a:spLocks noGrp="1"/>
          </p:cNvSpPr>
          <p:nvPr>
            <p:ph type="title"/>
          </p:nvPr>
        </p:nvSpPr>
        <p:spPr>
          <a:xfrm>
            <a:off x="390617" y="629266"/>
            <a:ext cx="6675084" cy="1066369"/>
          </a:xfrm>
        </p:spPr>
        <p:txBody>
          <a:bodyPr>
            <a:normAutofit fontScale="90000"/>
          </a:bodyPr>
          <a:lstStyle/>
          <a:p>
            <a:pPr>
              <a:lnSpc>
                <a:spcPct val="90000"/>
              </a:lnSpc>
            </a:pPr>
            <a:r>
              <a:rPr lang="en-US" sz="2900" b="1" dirty="0"/>
              <a:t>Amber Hewitt </a:t>
            </a:r>
            <a:br>
              <a:rPr lang="en-US" sz="2900" dirty="0"/>
            </a:br>
            <a:r>
              <a:rPr lang="en-US" sz="2900" i="1" dirty="0"/>
              <a:t>Manger of Community Impact</a:t>
            </a:r>
            <a:br>
              <a:rPr lang="en-US" sz="2600" i="1" dirty="0"/>
            </a:br>
            <a:endParaRPr lang="en-US" sz="2600" u="sng" dirty="0"/>
          </a:p>
        </p:txBody>
      </p:sp>
      <p:sp>
        <p:nvSpPr>
          <p:cNvPr id="18" name="Content Placeholder 5">
            <a:extLst>
              <a:ext uri="{FF2B5EF4-FFF2-40B4-BE49-F238E27FC236}">
                <a16:creationId xmlns:a16="http://schemas.microsoft.com/office/drawing/2014/main" id="{3BDA849D-E9A9-4835-85AB-44DF5743059F}"/>
              </a:ext>
            </a:extLst>
          </p:cNvPr>
          <p:cNvSpPr>
            <a:spLocks noGrp="1"/>
          </p:cNvSpPr>
          <p:nvPr>
            <p:ph idx="1"/>
          </p:nvPr>
        </p:nvSpPr>
        <p:spPr>
          <a:xfrm>
            <a:off x="648930" y="1695636"/>
            <a:ext cx="6188189" cy="4528184"/>
          </a:xfrm>
        </p:spPr>
        <p:txBody>
          <a:bodyPr>
            <a:noAutofit/>
          </a:bodyPr>
          <a:lstStyle/>
          <a:p>
            <a:r>
              <a:rPr lang="en-US" sz="1600" dirty="0"/>
              <a:t>Born and raised in Columbiana County, Ohio. She moved to Florida and eventually made her way to Beaufort nearly 14 years ago.  </a:t>
            </a:r>
          </a:p>
          <a:p>
            <a:r>
              <a:rPr lang="en-US" sz="1600" dirty="0"/>
              <a:t>She began working at United Way of the Lowcountry two years ago and is now the Manager of Community Impact. Prior to working for United Way, she worked for 16 years at Salvation Army as the Director of Thrift Store Operations as well as the Director of Social Services.</a:t>
            </a:r>
          </a:p>
          <a:p>
            <a:r>
              <a:rPr lang="en-US" sz="1600" dirty="0"/>
              <a:t>Aside from her work at United Way, she actively volunteers in the community whenever she can, most recently helping to achieve a Guinness World record for the most Pink Flamingo’s in a line at </a:t>
            </a:r>
            <a:r>
              <a:rPr lang="en-US" sz="1600" dirty="0" err="1"/>
              <a:t>Fripp</a:t>
            </a:r>
            <a:r>
              <a:rPr lang="en-US" sz="1600" dirty="0"/>
              <a:t> Island’s Pledge the Pink Breast Cancer Awareness event as well as helping at The Giving to provide Thanksgiving meals for those in need. </a:t>
            </a:r>
          </a:p>
          <a:p>
            <a:r>
              <a:rPr lang="en-US" sz="1600" dirty="0"/>
              <a:t>Amber is a Wife, Mother and Nana to her two young grandchildren.  She is passionate about helping others and taking photographs of the beautiful Lowcountry.   </a:t>
            </a:r>
          </a:p>
          <a:p>
            <a:pPr>
              <a:lnSpc>
                <a:spcPct val="90000"/>
              </a:lnSpc>
              <a:buFont typeface="Wingdings" panose="05000000000000000000" pitchFamily="2" charset="2"/>
              <a:buChar char="Ø"/>
            </a:pPr>
            <a:endParaRPr lang="en-US" sz="1600" dirty="0"/>
          </a:p>
          <a:p>
            <a:pPr marL="0" indent="0">
              <a:lnSpc>
                <a:spcPct val="90000"/>
              </a:lnSpc>
              <a:buNone/>
            </a:pPr>
            <a:endParaRPr lang="en-US" sz="1600" dirty="0"/>
          </a:p>
          <a:p>
            <a:pPr marL="0" indent="0">
              <a:lnSpc>
                <a:spcPct val="90000"/>
              </a:lnSpc>
              <a:buNone/>
            </a:pPr>
            <a:r>
              <a:rPr lang="en-US" sz="1600" dirty="0"/>
              <a:t>                                                                                                                                        </a:t>
            </a:r>
          </a:p>
          <a:p>
            <a:pPr>
              <a:lnSpc>
                <a:spcPct val="90000"/>
              </a:lnSpc>
            </a:pPr>
            <a:endParaRPr lang="en-US" sz="1600" dirty="0"/>
          </a:p>
          <a:p>
            <a:pPr>
              <a:lnSpc>
                <a:spcPct val="90000"/>
              </a:lnSpc>
            </a:pPr>
            <a:endParaRPr lang="en-US" sz="1600" dirty="0"/>
          </a:p>
        </p:txBody>
      </p:sp>
    </p:spTree>
    <p:extLst>
      <p:ext uri="{BB962C8B-B14F-4D97-AF65-F5344CB8AC3E}">
        <p14:creationId xmlns:p14="http://schemas.microsoft.com/office/powerpoint/2010/main" val="2255700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61946" cy="3484879"/>
          </a:xfrm>
        </p:spPr>
        <p:txBody>
          <a:bodyPr>
            <a:normAutofit lnSpcReduction="10000"/>
          </a:bodyPr>
          <a:lstStyle/>
          <a:p>
            <a:pPr>
              <a:lnSpc>
                <a:spcPct val="90000"/>
              </a:lnSpc>
            </a:pPr>
            <a:r>
              <a:rPr lang="en-US" b="1" dirty="0"/>
              <a:t>There's a pandemic, do I still have to show up in court if my landlord files an eviction? </a:t>
            </a:r>
          </a:p>
          <a:p>
            <a:pPr marL="0" indent="0">
              <a:lnSpc>
                <a:spcPct val="90000"/>
              </a:lnSpc>
              <a:buNone/>
            </a:pPr>
            <a:endParaRPr lang="en-US" b="1" dirty="0"/>
          </a:p>
          <a:p>
            <a:pPr marL="400050" lvl="1" indent="0">
              <a:lnSpc>
                <a:spcPct val="90000"/>
              </a:lnSpc>
              <a:buNone/>
            </a:pPr>
            <a:r>
              <a:rPr lang="en-US" dirty="0"/>
              <a:t>It depends on when the Landlord filed the eviction. From March 27 to July 24, 2020, if your landlord filed an eviction then you are protected under the CARES Act under moratorium and the State of South Carolina moratorium in response to the CARES Act. </a:t>
            </a:r>
          </a:p>
          <a:p>
            <a:pPr marL="400050" lvl="1" indent="0">
              <a:lnSpc>
                <a:spcPct val="90000"/>
              </a:lnSpc>
              <a:buNone/>
            </a:pPr>
            <a:endParaRPr lang="en-US" dirty="0"/>
          </a:p>
          <a:p>
            <a:pPr marL="400050" lvl="1" indent="0">
              <a:lnSpc>
                <a:spcPct val="90000"/>
              </a:lnSpc>
              <a:buNone/>
            </a:pPr>
            <a:r>
              <a:rPr lang="en-US" i="1" dirty="0">
                <a:solidFill>
                  <a:schemeClr val="tx1">
                    <a:lumMod val="50000"/>
                    <a:lumOff val="50000"/>
                  </a:schemeClr>
                </a:solidFill>
              </a:rPr>
              <a:t>Sources: https://www.sccourts.org/coronavirus/LocalOrders/August3September18Memo.pdf</a:t>
            </a:r>
          </a:p>
          <a:p>
            <a:pPr marL="400050" lvl="1" indent="0">
              <a:lnSpc>
                <a:spcPct val="90000"/>
              </a:lnSpc>
              <a:buNone/>
            </a:pPr>
            <a:r>
              <a:rPr lang="en-US" i="1" dirty="0">
                <a:solidFill>
                  <a:schemeClr val="tx1">
                    <a:lumMod val="50000"/>
                    <a:lumOff val="50000"/>
                  </a:schemeClr>
                </a:solidFill>
              </a:rPr>
              <a:t>https://www.consumerfinance.gov/coronavirus/mortgage-and-housing-assistance/renter-protections</a:t>
            </a:r>
            <a:r>
              <a:rPr lang="en-US" dirty="0"/>
              <a:t>/</a:t>
            </a:r>
          </a:p>
        </p:txBody>
      </p:sp>
    </p:spTree>
    <p:extLst>
      <p:ext uri="{BB962C8B-B14F-4D97-AF65-F5344CB8AC3E}">
        <p14:creationId xmlns:p14="http://schemas.microsoft.com/office/powerpoint/2010/main" val="122295318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88579" cy="3484879"/>
          </a:xfrm>
        </p:spPr>
        <p:txBody>
          <a:bodyPr>
            <a:normAutofit/>
          </a:bodyPr>
          <a:lstStyle/>
          <a:p>
            <a:r>
              <a:rPr lang="en-US" b="1" dirty="0"/>
              <a:t>Do I owe the rent payments if I missed during the moratorium? </a:t>
            </a:r>
          </a:p>
          <a:p>
            <a:pPr marL="0" indent="0">
              <a:buNone/>
            </a:pPr>
            <a:endParaRPr lang="en-US" b="1" dirty="0"/>
          </a:p>
          <a:p>
            <a:pPr marL="400050" lvl="1" indent="0">
              <a:buNone/>
            </a:pPr>
            <a:r>
              <a:rPr lang="en-US" dirty="0"/>
              <a:t>Yes. Even if the CARES Act eviction moratorium or a state or local eviction moratorium applies to you, rent payments are still due on the usual date. If you can, continue to pay your rent to avoid eviction in the future. </a:t>
            </a:r>
          </a:p>
          <a:p>
            <a:pPr marL="400050" lvl="1" indent="0">
              <a:buNone/>
            </a:pPr>
            <a:endParaRPr lang="en-US" dirty="0"/>
          </a:p>
          <a:p>
            <a:pPr marL="400050" lvl="1" indent="0">
              <a:buNone/>
            </a:pPr>
            <a:r>
              <a:rPr lang="en-US" i="1" dirty="0">
                <a:solidFill>
                  <a:schemeClr val="tx1">
                    <a:lumMod val="50000"/>
                    <a:lumOff val="50000"/>
                  </a:schemeClr>
                </a:solidFill>
              </a:rPr>
              <a:t>Source: https://www.consumerfinance.gov/coronavirus/mortgage-and-housing-assistance/renter-protections/</a:t>
            </a:r>
          </a:p>
        </p:txBody>
      </p:sp>
    </p:spTree>
    <p:extLst>
      <p:ext uri="{BB962C8B-B14F-4D97-AF65-F5344CB8AC3E}">
        <p14:creationId xmlns:p14="http://schemas.microsoft.com/office/powerpoint/2010/main" val="1528965662"/>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97457" cy="3484879"/>
          </a:xfrm>
        </p:spPr>
        <p:txBody>
          <a:bodyPr>
            <a:normAutofit/>
          </a:bodyPr>
          <a:lstStyle/>
          <a:p>
            <a:r>
              <a:rPr lang="en-US" b="1" dirty="0"/>
              <a:t>Does the eviction moratorium prevent my landlord from charging late fees if I haven't paid my rent in full? </a:t>
            </a:r>
          </a:p>
          <a:p>
            <a:pPr marL="0" indent="0">
              <a:buNone/>
            </a:pPr>
            <a:endParaRPr lang="en-US" b="1" dirty="0"/>
          </a:p>
          <a:p>
            <a:pPr marL="400050" lvl="1" indent="0">
              <a:buNone/>
            </a:pPr>
            <a:r>
              <a:rPr lang="en-US" dirty="0"/>
              <a:t>Yes. Under the CARES Act moratorium, landlords or housing authorities may not charge fees, penalties, or other charges related to nonpayment between the months of April – July 31</a:t>
            </a:r>
            <a:r>
              <a:rPr lang="en-US" baseline="30000" dirty="0"/>
              <a:t>st</a:t>
            </a:r>
            <a:r>
              <a:rPr lang="en-US" dirty="0"/>
              <a:t>.    </a:t>
            </a:r>
          </a:p>
          <a:p>
            <a:pPr marL="400050" lvl="1" indent="0">
              <a:buNone/>
            </a:pPr>
            <a:endParaRPr lang="en-US" dirty="0"/>
          </a:p>
          <a:p>
            <a:pPr marL="400050" lvl="1" indent="0">
              <a:buNone/>
            </a:pPr>
            <a:r>
              <a:rPr lang="en-US" i="1" dirty="0">
                <a:solidFill>
                  <a:schemeClr val="tx1">
                    <a:lumMod val="50000"/>
                    <a:lumOff val="50000"/>
                  </a:schemeClr>
                </a:solidFill>
              </a:rPr>
              <a:t>Source: https://www.consumerfinance.gov/coronavirus/mortgage-and-housing-assistance/renter-protections/</a:t>
            </a:r>
          </a:p>
        </p:txBody>
      </p:sp>
    </p:spTree>
    <p:extLst>
      <p:ext uri="{BB962C8B-B14F-4D97-AF65-F5344CB8AC3E}">
        <p14:creationId xmlns:p14="http://schemas.microsoft.com/office/powerpoint/2010/main" val="1563450157"/>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712867" cy="3484879"/>
          </a:xfrm>
        </p:spPr>
        <p:txBody>
          <a:bodyPr>
            <a:normAutofit/>
          </a:bodyPr>
          <a:lstStyle/>
          <a:p>
            <a:r>
              <a:rPr lang="en-US" b="1" dirty="0"/>
              <a:t>If I was behind in my rent before March 25th, does the eviction moratorium apply to me? </a:t>
            </a:r>
          </a:p>
          <a:p>
            <a:pPr marL="0" indent="0">
              <a:buNone/>
            </a:pPr>
            <a:endParaRPr lang="en-US" b="1" dirty="0"/>
          </a:p>
          <a:p>
            <a:pPr marL="400050" lvl="1" indent="0">
              <a:buNone/>
            </a:pPr>
            <a:r>
              <a:rPr lang="en-US" dirty="0"/>
              <a:t>In this situation, you might still receive eviction protection offered by your state or local jurisdiction. However, the CARES Act Moratorium along with the South Carolina Moratorium only applies to evictions that occurred after March 27, 2020. </a:t>
            </a:r>
          </a:p>
          <a:p>
            <a:pPr marL="400050" lvl="1" indent="0">
              <a:buNone/>
            </a:pPr>
            <a:endParaRPr lang="en-US" dirty="0"/>
          </a:p>
          <a:p>
            <a:pPr marL="400050" lvl="1" indent="0">
              <a:buNone/>
            </a:pPr>
            <a:r>
              <a:rPr lang="en-US" i="1" dirty="0">
                <a:solidFill>
                  <a:schemeClr val="tx1">
                    <a:lumMod val="50000"/>
                    <a:lumOff val="50000"/>
                  </a:schemeClr>
                </a:solidFill>
              </a:rPr>
              <a:t>Source: https://www.consumerfinance.gov/coronavirus/mortgage-and-housing-assistance/renter-protections/</a:t>
            </a:r>
          </a:p>
        </p:txBody>
      </p:sp>
    </p:spTree>
    <p:extLst>
      <p:ext uri="{BB962C8B-B14F-4D97-AF65-F5344CB8AC3E}">
        <p14:creationId xmlns:p14="http://schemas.microsoft.com/office/powerpoint/2010/main" val="2842474556"/>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606335" cy="3484879"/>
          </a:xfrm>
        </p:spPr>
        <p:txBody>
          <a:bodyPr>
            <a:normAutofit lnSpcReduction="10000"/>
          </a:bodyPr>
          <a:lstStyle/>
          <a:p>
            <a:r>
              <a:rPr lang="en-US" b="1" dirty="0"/>
              <a:t>What happens if my lease ends while the moratorium is in place? Can they penalize me by using my rental history as a reason not to renew? What if I don't have a current lease? Or a written lease?</a:t>
            </a:r>
          </a:p>
          <a:p>
            <a:pPr marL="0" indent="0">
              <a:buNone/>
            </a:pPr>
            <a:endParaRPr lang="en-US" b="1" dirty="0"/>
          </a:p>
          <a:p>
            <a:pPr marL="400050" lvl="1" indent="0">
              <a:buNone/>
            </a:pPr>
            <a:r>
              <a:rPr lang="en-US" dirty="0"/>
              <a:t>If your lease ends while the moratorium is in place, then you have the option to renew your lease. However, you do not have to renew the lease if your lease ends while the moratorium is in place. Landlords should not use a tenant's recent rental history to determine whether or not a tenant shall renew a lease. However, if you do not have a current lease or a written lease then you are protected during the moratorium period from eviction, but your tenancy status will change depending on the situation -- such as, holdover tenant and you will be accountable for the rent due. </a:t>
            </a:r>
          </a:p>
        </p:txBody>
      </p:sp>
    </p:spTree>
    <p:extLst>
      <p:ext uri="{BB962C8B-B14F-4D97-AF65-F5344CB8AC3E}">
        <p14:creationId xmlns:p14="http://schemas.microsoft.com/office/powerpoint/2010/main" val="468716984"/>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588000"/>
            <a:ext cx="10544191" cy="4053432"/>
          </a:xfrm>
        </p:spPr>
        <p:txBody>
          <a:bodyPr>
            <a:normAutofit fontScale="70000" lnSpcReduction="20000"/>
          </a:bodyPr>
          <a:lstStyle/>
          <a:p>
            <a:r>
              <a:rPr lang="en-US" sz="3200" b="1" dirty="0"/>
              <a:t>Who do I contact for more information about eviction protection? </a:t>
            </a:r>
          </a:p>
          <a:p>
            <a:pPr marL="400050" lvl="1" indent="0">
              <a:buNone/>
            </a:pPr>
            <a:endParaRPr lang="en-US" dirty="0"/>
          </a:p>
          <a:p>
            <a:pPr marL="400050" lvl="1" indent="0">
              <a:buNone/>
            </a:pPr>
            <a:r>
              <a:rPr lang="en-US" sz="2900" dirty="0"/>
              <a:t>Contact: </a:t>
            </a:r>
          </a:p>
          <a:p>
            <a:pPr marL="1085850" lvl="2">
              <a:buFont typeface="Wingdings" panose="05000000000000000000" pitchFamily="2" charset="2"/>
              <a:buChar char="q"/>
            </a:pPr>
            <a:r>
              <a:rPr lang="en-US" sz="2900" dirty="0"/>
              <a:t>Lowcountry Legal Volunteers - </a:t>
            </a:r>
            <a:r>
              <a:rPr lang="en-US" sz="2900" dirty="0">
                <a:hlinkClick r:id="rId3"/>
              </a:rPr>
              <a:t>https://lowcountrylegalvolunteers.org/</a:t>
            </a:r>
            <a:endParaRPr lang="en-US" sz="2900" dirty="0"/>
          </a:p>
          <a:p>
            <a:pPr marL="1314450" lvl="3" indent="0">
              <a:buNone/>
            </a:pPr>
            <a:r>
              <a:rPr lang="en-US" sz="2900" dirty="0"/>
              <a:t>(843) 815-1570</a:t>
            </a:r>
          </a:p>
          <a:p>
            <a:pPr marL="1085850" lvl="2">
              <a:buFont typeface="Wingdings" panose="05000000000000000000" pitchFamily="2" charset="2"/>
              <a:buChar char="q"/>
            </a:pPr>
            <a:r>
              <a:rPr lang="en-US" sz="2900" dirty="0"/>
              <a:t>SC Legal Services - </a:t>
            </a:r>
            <a:r>
              <a:rPr lang="en-US" sz="2900" dirty="0">
                <a:hlinkClick r:id="rId4"/>
              </a:rPr>
              <a:t>https://sclegal.org/</a:t>
            </a:r>
            <a:endParaRPr lang="en-US" sz="2900" dirty="0"/>
          </a:p>
          <a:p>
            <a:pPr marL="857250" lvl="2" indent="0">
              <a:buNone/>
            </a:pPr>
            <a:r>
              <a:rPr lang="en-US" sz="2900" dirty="0"/>
              <a:t>		(843) 720-7044</a:t>
            </a:r>
          </a:p>
          <a:p>
            <a:pPr marL="1085850" lvl="2">
              <a:buFont typeface="Wingdings" panose="05000000000000000000" pitchFamily="2" charset="2"/>
              <a:buChar char="q"/>
            </a:pPr>
            <a:r>
              <a:rPr lang="en-US" sz="2900" dirty="0"/>
              <a:t>SC Pro Bono, SC Lawyer Referral Services - </a:t>
            </a:r>
            <a:r>
              <a:rPr lang="en-US" sz="2900" dirty="0">
                <a:hlinkClick r:id="rId5"/>
              </a:rPr>
              <a:t>https://charlestonprobono.org/</a:t>
            </a:r>
            <a:endParaRPr lang="en-US" sz="2900" dirty="0"/>
          </a:p>
          <a:p>
            <a:pPr marL="857250" lvl="2" indent="0">
              <a:buNone/>
            </a:pPr>
            <a:r>
              <a:rPr lang="en-US" sz="2900" dirty="0"/>
              <a:t>		(843) 853-6456</a:t>
            </a:r>
          </a:p>
          <a:p>
            <a:pPr marL="1085850" lvl="2">
              <a:buFont typeface="Wingdings" panose="05000000000000000000" pitchFamily="2" charset="2"/>
              <a:buChar char="q"/>
            </a:pPr>
            <a:r>
              <a:rPr lang="en-US" sz="2900" dirty="0"/>
              <a:t>SCVAN - </a:t>
            </a:r>
            <a:r>
              <a:rPr lang="en-US" sz="2900" dirty="0">
                <a:hlinkClick r:id="rId6"/>
              </a:rPr>
              <a:t>http://www.scvan.org/</a:t>
            </a:r>
            <a:endParaRPr lang="en-US" sz="2900" dirty="0"/>
          </a:p>
          <a:p>
            <a:pPr marL="1314450" lvl="3" indent="0">
              <a:buNone/>
            </a:pPr>
            <a:r>
              <a:rPr lang="en-US" sz="2900" dirty="0"/>
              <a:t>(803) 750-1200</a:t>
            </a:r>
          </a:p>
        </p:txBody>
      </p:sp>
    </p:spTree>
    <p:extLst>
      <p:ext uri="{BB962C8B-B14F-4D97-AF65-F5344CB8AC3E}">
        <p14:creationId xmlns:p14="http://schemas.microsoft.com/office/powerpoint/2010/main" val="1290620732"/>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17558" cy="4001264"/>
          </a:xfrm>
        </p:spPr>
        <p:txBody>
          <a:bodyPr>
            <a:normAutofit/>
          </a:bodyPr>
          <a:lstStyle/>
          <a:p>
            <a:r>
              <a:rPr lang="en-US" b="1" dirty="0"/>
              <a:t>Will there be more federal help for renters? </a:t>
            </a:r>
          </a:p>
          <a:p>
            <a:pPr marL="400050" lvl="1" indent="0">
              <a:buNone/>
            </a:pPr>
            <a:r>
              <a:rPr lang="en-US" b="1" dirty="0">
                <a:solidFill>
                  <a:srgbClr val="FF0000"/>
                </a:solidFill>
              </a:rPr>
              <a:t>MAYBE</a:t>
            </a:r>
          </a:p>
          <a:p>
            <a:pPr marL="400050" lvl="1" indent="0">
              <a:buNone/>
            </a:pPr>
            <a:endParaRPr lang="en-US" b="1" dirty="0">
              <a:solidFill>
                <a:srgbClr val="FF0000"/>
              </a:solidFill>
            </a:endParaRPr>
          </a:p>
          <a:p>
            <a:pPr marL="400050" lvl="1" indent="0">
              <a:buNone/>
            </a:pPr>
            <a:r>
              <a:rPr lang="en-US" dirty="0"/>
              <a:t>there possibly could be more federal assistance for renters during the COVID-19 Pandemic. President Trump did impose an Executive Order in response to providing assistance to renters and homeowners. </a:t>
            </a:r>
          </a:p>
          <a:p>
            <a:pPr marL="400050" lvl="1" indent="0">
              <a:buNone/>
            </a:pPr>
            <a:r>
              <a:rPr lang="en-US" dirty="0"/>
              <a:t>Source: https://www.whitehouse.gov/presidential-actions/executive-order-fighting-spread-covid-19-providing-assistance-renters-homeowners/</a:t>
            </a:r>
          </a:p>
          <a:p>
            <a:pPr marL="400050" lvl="1" indent="0">
              <a:buNone/>
            </a:pPr>
            <a:r>
              <a:rPr lang="en-US" dirty="0"/>
              <a:t>According to the recent Executive Order, President Trump's order includes the following language in response to federal assistance for renters. </a:t>
            </a:r>
          </a:p>
          <a:p>
            <a:pPr marL="400050" lvl="1" indent="0">
              <a:buNone/>
            </a:pPr>
            <a:endParaRPr lang="en-US" dirty="0"/>
          </a:p>
        </p:txBody>
      </p:sp>
    </p:spTree>
    <p:extLst>
      <p:ext uri="{BB962C8B-B14F-4D97-AF65-F5344CB8AC3E}">
        <p14:creationId xmlns:p14="http://schemas.microsoft.com/office/powerpoint/2010/main" val="1739333224"/>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641845" cy="3868099"/>
          </a:xfrm>
        </p:spPr>
        <p:txBody>
          <a:bodyPr>
            <a:normAutofit/>
          </a:bodyPr>
          <a:lstStyle/>
          <a:p>
            <a:pPr marL="400050" lvl="1" indent="0">
              <a:lnSpc>
                <a:spcPct val="90000"/>
              </a:lnSpc>
              <a:buNone/>
            </a:pPr>
            <a:r>
              <a:rPr lang="en-US" dirty="0"/>
              <a:t>The Secretary of the Treasury and the Secretary of Housing and Urban Development shall identify any and all available Federal funds to provide temporary financial assistance to renters and homeowners who, as a result of the financial hardships caused by COVID-19, are struggling to meet their monthly rental or mortgage obligations.</a:t>
            </a:r>
          </a:p>
          <a:p>
            <a:pPr marL="400050" lvl="1" indent="0">
              <a:lnSpc>
                <a:spcPct val="90000"/>
              </a:lnSpc>
              <a:buNone/>
            </a:pPr>
            <a:endParaRPr lang="en-US" dirty="0"/>
          </a:p>
          <a:p>
            <a:pPr marL="400050" lvl="1" indent="0">
              <a:lnSpc>
                <a:spcPct val="90000"/>
              </a:lnSpc>
              <a:buNone/>
            </a:pPr>
            <a:r>
              <a:rPr lang="en-US" dirty="0"/>
              <a:t>(c)  The Secretary of Housing and Urban Development shall take action, as appropriate and consistent with applicable law, to promote the ability of renters and homeowners to avoid eviction or foreclosure resulting from financial hardships caused by COVID-19.  </a:t>
            </a:r>
          </a:p>
          <a:p>
            <a:pPr marL="400050" lvl="1" indent="0">
              <a:lnSpc>
                <a:spcPct val="90000"/>
              </a:lnSpc>
              <a:buNone/>
            </a:pPr>
            <a:endParaRPr lang="en-US" dirty="0"/>
          </a:p>
          <a:p>
            <a:pPr marL="400050" lvl="1" indent="0">
              <a:lnSpc>
                <a:spcPct val="90000"/>
              </a:lnSpc>
              <a:buNone/>
            </a:pPr>
            <a:r>
              <a:rPr lang="en-US" dirty="0"/>
              <a:t>Such action may include encouraging and providing assistance to public housing authorities, affordable housing owners, landlords, and recipients of Federal grant funds in minimizing evictions and foreclosures.</a:t>
            </a:r>
          </a:p>
        </p:txBody>
      </p:sp>
    </p:spTree>
    <p:extLst>
      <p:ext uri="{BB962C8B-B14F-4D97-AF65-F5344CB8AC3E}">
        <p14:creationId xmlns:p14="http://schemas.microsoft.com/office/powerpoint/2010/main" val="3417400789"/>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17558" cy="3484879"/>
          </a:xfrm>
        </p:spPr>
        <p:txBody>
          <a:bodyPr>
            <a:normAutofit fontScale="92500"/>
          </a:bodyPr>
          <a:lstStyle/>
          <a:p>
            <a:r>
              <a:rPr lang="en-US" b="1" dirty="0"/>
              <a:t>Maintenance: My Landlord is changing filters monthly, do I have to let them in during this pandemic? </a:t>
            </a:r>
          </a:p>
          <a:p>
            <a:pPr marL="0" indent="0">
              <a:buNone/>
            </a:pPr>
            <a:r>
              <a:rPr lang="en-US" dirty="0"/>
              <a:t>	It depends. Normally, the Landlord pursuant to the lease may need access to 	maintain the rental. In this example, if the tenant is able to do so, an agreement  	may be reached for the tenant to change the filters due to the pandemic.</a:t>
            </a:r>
          </a:p>
          <a:p>
            <a:pPr marL="0" indent="0">
              <a:buNone/>
            </a:pPr>
            <a:endParaRPr lang="en-US" dirty="0"/>
          </a:p>
          <a:p>
            <a:r>
              <a:rPr lang="en-US" b="1" dirty="0"/>
              <a:t>My Household is under quarantine, do I have to let maintenance inside to do work?  </a:t>
            </a:r>
          </a:p>
          <a:p>
            <a:pPr marL="400050" lvl="1" indent="0">
              <a:buNone/>
            </a:pPr>
            <a:r>
              <a:rPr lang="en-US" dirty="0"/>
              <a:t>It depends. Normally, the Landlord pursuant to lease has the right by statute to maintain the rental. For example, if the rental was flooding it would be more likely that access would need to be granted.</a:t>
            </a:r>
          </a:p>
          <a:p>
            <a:pPr marL="400050" lvl="1" indent="0">
              <a:buNone/>
            </a:pPr>
            <a:endParaRPr lang="en-US" dirty="0"/>
          </a:p>
        </p:txBody>
      </p:sp>
    </p:spTree>
    <p:extLst>
      <p:ext uri="{BB962C8B-B14F-4D97-AF65-F5344CB8AC3E}">
        <p14:creationId xmlns:p14="http://schemas.microsoft.com/office/powerpoint/2010/main" val="2520753412"/>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17558" cy="3484879"/>
          </a:xfrm>
        </p:spPr>
        <p:txBody>
          <a:bodyPr>
            <a:normAutofit/>
          </a:bodyPr>
          <a:lstStyle/>
          <a:p>
            <a:r>
              <a:rPr lang="en-US" b="1" dirty="0"/>
              <a:t>15. My Landlord is not making repairs.  How long should I wait before contacting someone to help me? </a:t>
            </a:r>
          </a:p>
          <a:p>
            <a:pPr marL="0" indent="0">
              <a:buNone/>
            </a:pPr>
            <a:endParaRPr lang="en-US" b="1" dirty="0"/>
          </a:p>
          <a:p>
            <a:pPr marL="0" indent="0">
              <a:buNone/>
            </a:pPr>
            <a:r>
              <a:rPr lang="en-US" b="1" dirty="0"/>
              <a:t>	</a:t>
            </a:r>
            <a:r>
              <a:rPr lang="en-US" dirty="0"/>
              <a:t>If there are repairs to be made it is a best practice to notify the Landlord in 	writing a demand for these repairs to be made.  Depending on the nature of 	the repair needed, the Landlord generally has a reasonable amount of time to 	make the repair after being notified by the Tenant.</a:t>
            </a:r>
          </a:p>
          <a:p>
            <a:pPr marL="400050" lvl="1" indent="0">
              <a:buNone/>
            </a:pPr>
            <a:endParaRPr lang="en-US" dirty="0"/>
          </a:p>
        </p:txBody>
      </p:sp>
    </p:spTree>
    <p:extLst>
      <p:ext uri="{BB962C8B-B14F-4D97-AF65-F5344CB8AC3E}">
        <p14:creationId xmlns:p14="http://schemas.microsoft.com/office/powerpoint/2010/main" val="42498861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390617" y="629266"/>
            <a:ext cx="6675084" cy="1066369"/>
          </a:xfrm>
        </p:spPr>
        <p:txBody>
          <a:bodyPr>
            <a:normAutofit fontScale="90000"/>
          </a:bodyPr>
          <a:lstStyle/>
          <a:p>
            <a:pPr>
              <a:lnSpc>
                <a:spcPct val="90000"/>
              </a:lnSpc>
            </a:pPr>
            <a:r>
              <a:rPr lang="en-US" sz="2900" b="1" dirty="0"/>
              <a:t>Chrystie Turner</a:t>
            </a:r>
            <a:br>
              <a:rPr lang="en-US" sz="2900" dirty="0"/>
            </a:br>
            <a:r>
              <a:rPr lang="en-US" sz="2900" i="1" dirty="0"/>
              <a:t>Vice President – Community Impact</a:t>
            </a:r>
            <a:br>
              <a:rPr lang="en-US" sz="2600" i="1" dirty="0"/>
            </a:br>
            <a:endParaRPr lang="en-US" sz="2600" u="sng" dirty="0"/>
          </a:p>
        </p:txBody>
      </p:sp>
      <p:sp>
        <p:nvSpPr>
          <p:cNvPr id="6" name="Content Placeholder 5">
            <a:extLst>
              <a:ext uri="{FF2B5EF4-FFF2-40B4-BE49-F238E27FC236}">
                <a16:creationId xmlns:a16="http://schemas.microsoft.com/office/drawing/2014/main" id="{02C2C059-AEC8-1944-8444-DB20D999B671}"/>
              </a:ext>
            </a:extLst>
          </p:cNvPr>
          <p:cNvSpPr>
            <a:spLocks noGrp="1"/>
          </p:cNvSpPr>
          <p:nvPr>
            <p:ph idx="1"/>
          </p:nvPr>
        </p:nvSpPr>
        <p:spPr>
          <a:xfrm>
            <a:off x="648930" y="1695636"/>
            <a:ext cx="6188189" cy="4528184"/>
          </a:xfrm>
        </p:spPr>
        <p:txBody>
          <a:bodyPr>
            <a:noAutofit/>
          </a:bodyPr>
          <a:lstStyle/>
          <a:p>
            <a:pPr>
              <a:lnSpc>
                <a:spcPct val="90000"/>
              </a:lnSpc>
              <a:buFont typeface="Wingdings" panose="05000000000000000000" pitchFamily="2" charset="2"/>
              <a:buChar char="Ø"/>
            </a:pPr>
            <a:r>
              <a:rPr lang="en-US" sz="1600" dirty="0"/>
              <a:t>Lived in the Lowcountry for 19 years, before that I lived “up North” and was a criminologist for the Baltimore City Police Department</a:t>
            </a:r>
          </a:p>
          <a:p>
            <a:pPr>
              <a:lnSpc>
                <a:spcPct val="90000"/>
              </a:lnSpc>
              <a:buFont typeface="Wingdings" panose="05000000000000000000" pitchFamily="2" charset="2"/>
              <a:buChar char="Ø"/>
            </a:pPr>
            <a:r>
              <a:rPr lang="en-US" sz="1600" dirty="0"/>
              <a:t>Been with United Way of the Lowcountry 17 years</a:t>
            </a:r>
          </a:p>
          <a:p>
            <a:pPr>
              <a:lnSpc>
                <a:spcPct val="90000"/>
              </a:lnSpc>
              <a:buFont typeface="Wingdings" panose="05000000000000000000" pitchFamily="2" charset="2"/>
              <a:buChar char="Ø"/>
            </a:pPr>
            <a:r>
              <a:rPr lang="en-US" sz="1600" dirty="0"/>
              <a:t>Responsibilities include overseeing the grants process that provides operational funding to local non-profits and the administration of United Way’s two county HELPLINE, which links local residents up with the resources that can assist</a:t>
            </a:r>
          </a:p>
          <a:p>
            <a:pPr>
              <a:lnSpc>
                <a:spcPct val="90000"/>
              </a:lnSpc>
              <a:buFont typeface="Wingdings" panose="05000000000000000000" pitchFamily="2" charset="2"/>
              <a:buChar char="Ø"/>
            </a:pPr>
            <a:r>
              <a:rPr lang="en-US" sz="1600" dirty="0">
                <a:effectLst/>
                <a:ea typeface="Times New Roman" panose="02020603050405020304" pitchFamily="18" charset="0"/>
              </a:rPr>
              <a:t>Sit on several local Boards and have served as a presenter for numerous trainings that focus on the needs of non-profit organizations, as well as breaking the cycle of poverty</a:t>
            </a:r>
          </a:p>
          <a:p>
            <a:pPr>
              <a:lnSpc>
                <a:spcPct val="90000"/>
              </a:lnSpc>
              <a:buFont typeface="Wingdings" panose="05000000000000000000" pitchFamily="2" charset="2"/>
              <a:buChar char="Ø"/>
            </a:pPr>
            <a:r>
              <a:rPr lang="en-US" sz="1600" dirty="0">
                <a:effectLst/>
                <a:ea typeface="Times New Roman" panose="02020603050405020304" pitchFamily="18" charset="0"/>
              </a:rPr>
              <a:t>Nationally certified Information and Referral Specialist by Alliance of Information &amp; Referral Systems</a:t>
            </a:r>
            <a:endParaRPr lang="en-US" sz="1600" dirty="0">
              <a:ea typeface="Times New Roman" panose="02020603050405020304" pitchFamily="18" charset="0"/>
            </a:endParaRPr>
          </a:p>
          <a:p>
            <a:pPr>
              <a:lnSpc>
                <a:spcPct val="90000"/>
              </a:lnSpc>
              <a:buFont typeface="Wingdings" panose="05000000000000000000" pitchFamily="2" charset="2"/>
              <a:buChar char="Ø"/>
            </a:pPr>
            <a:r>
              <a:rPr lang="en-US" sz="1600" dirty="0">
                <a:effectLst/>
                <a:ea typeface="Times New Roman" panose="02020603050405020304" pitchFamily="18" charset="0"/>
              </a:rPr>
              <a:t>Certified Trainer for “Bridges Out of Poverty” matrix  </a:t>
            </a:r>
            <a:endParaRPr lang="en-US" sz="1600" dirty="0">
              <a:ea typeface="Times New Roman" panose="02020603050405020304" pitchFamily="18" charset="0"/>
            </a:endParaRPr>
          </a:p>
          <a:p>
            <a:pPr>
              <a:lnSpc>
                <a:spcPct val="90000"/>
              </a:lnSpc>
              <a:buFont typeface="Wingdings" panose="05000000000000000000" pitchFamily="2" charset="2"/>
              <a:buChar char="Ø"/>
            </a:pPr>
            <a:r>
              <a:rPr lang="en-US" sz="1600" dirty="0">
                <a:effectLst/>
                <a:ea typeface="Times New Roman" panose="02020603050405020304" pitchFamily="18" charset="0"/>
              </a:rPr>
              <a:t>A PROUD Leadership Beaufort Alumni </a:t>
            </a:r>
          </a:p>
          <a:p>
            <a:pPr>
              <a:lnSpc>
                <a:spcPct val="90000"/>
              </a:lnSpc>
              <a:buFont typeface="Wingdings" panose="05000000000000000000" pitchFamily="2" charset="2"/>
              <a:buChar char="Ø"/>
            </a:pPr>
            <a:endParaRPr lang="en-US" sz="1600" dirty="0"/>
          </a:p>
          <a:p>
            <a:pPr marL="0" indent="0">
              <a:lnSpc>
                <a:spcPct val="90000"/>
              </a:lnSpc>
              <a:buNone/>
            </a:pPr>
            <a:endParaRPr lang="en-US" sz="1600" dirty="0"/>
          </a:p>
          <a:p>
            <a:pPr marL="0" indent="0">
              <a:lnSpc>
                <a:spcPct val="90000"/>
              </a:lnSpc>
              <a:buNone/>
            </a:pPr>
            <a:r>
              <a:rPr lang="en-US" sz="1600" dirty="0"/>
              <a:t>                                                                                                                                        </a:t>
            </a:r>
          </a:p>
          <a:p>
            <a:pPr>
              <a:lnSpc>
                <a:spcPct val="90000"/>
              </a:lnSpc>
            </a:pPr>
            <a:endParaRPr lang="en-US" sz="1600" dirty="0"/>
          </a:p>
          <a:p>
            <a:pPr>
              <a:lnSpc>
                <a:spcPct val="90000"/>
              </a:lnSpc>
            </a:pPr>
            <a:endParaRPr lang="en-US" sz="1600" dirty="0"/>
          </a:p>
        </p:txBody>
      </p:sp>
      <p:sp>
        <p:nvSpPr>
          <p:cNvPr id="11"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7" name="Rectangle 16">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pic>
        <p:nvPicPr>
          <p:cNvPr id="4" name="Picture 3" descr="A close up of a sign&#10;&#10;Description automatically generated">
            <a:extLst>
              <a:ext uri="{FF2B5EF4-FFF2-40B4-BE49-F238E27FC236}">
                <a16:creationId xmlns:a16="http://schemas.microsoft.com/office/drawing/2014/main" id="{71C1F0BB-6329-422D-9527-F44A2F483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704" y="2006353"/>
            <a:ext cx="3930949" cy="1921798"/>
          </a:xfrm>
          <a:prstGeom prst="rect">
            <a:avLst/>
          </a:prstGeom>
        </p:spPr>
      </p:pic>
      <p:sp>
        <p:nvSpPr>
          <p:cNvPr id="7" name="TextBox 6">
            <a:extLst>
              <a:ext uri="{FF2B5EF4-FFF2-40B4-BE49-F238E27FC236}">
                <a16:creationId xmlns:a16="http://schemas.microsoft.com/office/drawing/2014/main" id="{931676EB-6891-427C-92C6-8E906327DDFE}"/>
              </a:ext>
            </a:extLst>
          </p:cNvPr>
          <p:cNvSpPr txBox="1"/>
          <p:nvPr/>
        </p:nvSpPr>
        <p:spPr>
          <a:xfrm>
            <a:off x="7575446" y="4687604"/>
            <a:ext cx="4453797" cy="369332"/>
          </a:xfrm>
          <a:prstGeom prst="rect">
            <a:avLst/>
          </a:prstGeom>
          <a:noFill/>
        </p:spPr>
        <p:txBody>
          <a:bodyPr wrap="square">
            <a:spAutoFit/>
          </a:bodyPr>
          <a:lstStyle/>
          <a:p>
            <a:pPr algn="ctr"/>
            <a:r>
              <a:rPr lang="en-US" sz="1800" u="sng" dirty="0">
                <a:solidFill>
                  <a:schemeClr val="bg1"/>
                </a:solidFill>
                <a:hlinkClick r:id="rId5">
                  <a:extLst>
                    <a:ext uri="{A12FA001-AC4F-418D-AE19-62706E023703}">
                      <ahyp:hlinkClr xmlns:ahyp="http://schemas.microsoft.com/office/drawing/2018/hyperlinkcolor" val="tx"/>
                    </a:ext>
                  </a:extLst>
                </a:hlinkClick>
              </a:rPr>
              <a:t>https://uwlowcountry.org/</a:t>
            </a:r>
            <a:endParaRPr lang="en-US" dirty="0">
              <a:solidFill>
                <a:schemeClr val="bg1"/>
              </a:solidFill>
            </a:endParaRPr>
          </a:p>
        </p:txBody>
      </p:sp>
    </p:spTree>
    <p:extLst>
      <p:ext uri="{BB962C8B-B14F-4D97-AF65-F5344CB8AC3E}">
        <p14:creationId xmlns:p14="http://schemas.microsoft.com/office/powerpoint/2010/main" val="349300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Landlords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712867" cy="3974631"/>
          </a:xfrm>
        </p:spPr>
        <p:txBody>
          <a:bodyPr>
            <a:normAutofit/>
          </a:bodyPr>
          <a:lstStyle/>
          <a:p>
            <a:pPr>
              <a:lnSpc>
                <a:spcPct val="90000"/>
              </a:lnSpc>
            </a:pPr>
            <a:r>
              <a:rPr lang="en-US" sz="1800" b="1" dirty="0"/>
              <a:t>1. Does the moratorium protect against evictions due to foreclosures? </a:t>
            </a:r>
          </a:p>
          <a:p>
            <a:pPr marL="400050" lvl="1" indent="0">
              <a:lnSpc>
                <a:spcPct val="90000"/>
              </a:lnSpc>
              <a:buNone/>
            </a:pPr>
            <a:r>
              <a:rPr lang="en-US" dirty="0"/>
              <a:t>No. The moratorium is intended to protect Tenants NOT Landlords from evictions due to foreclosures for the period of March 27, 2020 to July 24, 2020. </a:t>
            </a:r>
          </a:p>
          <a:p>
            <a:pPr marL="400050" lvl="1" indent="0">
              <a:lnSpc>
                <a:spcPct val="90000"/>
              </a:lnSpc>
              <a:buNone/>
            </a:pPr>
            <a:r>
              <a:rPr lang="en-US" i="1" dirty="0">
                <a:solidFill>
                  <a:schemeClr val="tx1">
                    <a:lumMod val="50000"/>
                    <a:lumOff val="50000"/>
                  </a:schemeClr>
                </a:solidFill>
              </a:rPr>
              <a:t>Source: https://www.usa.gov/disaster-help-food-housing-bills#item-214619</a:t>
            </a:r>
          </a:p>
          <a:p>
            <a:pPr marL="400050" lvl="1" indent="0">
              <a:lnSpc>
                <a:spcPct val="90000"/>
              </a:lnSpc>
              <a:buNone/>
            </a:pPr>
            <a:endParaRPr lang="en-US" dirty="0"/>
          </a:p>
          <a:p>
            <a:pPr marL="400050" lvl="1" indent="0">
              <a:lnSpc>
                <a:spcPct val="90000"/>
              </a:lnSpc>
              <a:buNone/>
            </a:pPr>
            <a:r>
              <a:rPr lang="en-US" dirty="0"/>
              <a:t>The CARES Act included a 120-day federal eviction moratorium for renters who participate in federal housing assistance programs or live in a property with a federally backed mortgage. [5] The moratorium prohibited owners of the defined properties from both filing new evictions against tenants for not paying rent and charging additional fees because of non-payment. This ban expired on July 24, allowing landlords to issue 30 days’ notice for tenants to vacate properties. </a:t>
            </a:r>
          </a:p>
          <a:p>
            <a:pPr marL="400050" lvl="1" indent="0">
              <a:lnSpc>
                <a:spcPct val="90000"/>
              </a:lnSpc>
              <a:buNone/>
            </a:pPr>
            <a:r>
              <a:rPr lang="en-US" i="1" dirty="0">
                <a:solidFill>
                  <a:schemeClr val="tx1">
                    <a:lumMod val="50000"/>
                    <a:lumOff val="50000"/>
                  </a:schemeClr>
                </a:solidFill>
              </a:rPr>
              <a:t>Source: https://www.cbpp.org/research/housing/extend-cares-act-eviction-moratorium-combine-with-rental-assistance-to-promote</a:t>
            </a:r>
          </a:p>
        </p:txBody>
      </p:sp>
    </p:spTree>
    <p:extLst>
      <p:ext uri="{BB962C8B-B14F-4D97-AF65-F5344CB8AC3E}">
        <p14:creationId xmlns:p14="http://schemas.microsoft.com/office/powerpoint/2010/main" val="954891274"/>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Landlords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872665" cy="3484879"/>
          </a:xfrm>
        </p:spPr>
        <p:txBody>
          <a:bodyPr>
            <a:noAutofit/>
          </a:bodyPr>
          <a:lstStyle/>
          <a:p>
            <a:pPr>
              <a:lnSpc>
                <a:spcPct val="90000"/>
              </a:lnSpc>
            </a:pPr>
            <a:r>
              <a:rPr lang="en-US" sz="1800" b="1" dirty="0"/>
              <a:t>How do I know if I'm eligible for protection under the moratorium? </a:t>
            </a:r>
          </a:p>
          <a:p>
            <a:pPr marL="400050" lvl="1" indent="0">
              <a:lnSpc>
                <a:spcPct val="90000"/>
              </a:lnSpc>
              <a:buNone/>
            </a:pPr>
            <a:r>
              <a:rPr lang="en-US" sz="1600" dirty="0"/>
              <a:t>An eviction moratorium on most federally-backed rental housing ended on July 24, 2020. Now, after the 30 period, landlords can send out written notices to vacate for eviction for nonpayment. The Federal Housing Finance Agency offers mortgage forbearance to multifamily property owners on the condition they suspend all evictions. </a:t>
            </a:r>
          </a:p>
          <a:p>
            <a:pPr marL="400050" lvl="1" indent="0">
              <a:lnSpc>
                <a:spcPct val="90000"/>
              </a:lnSpc>
              <a:buNone/>
            </a:pPr>
            <a:r>
              <a:rPr lang="en-US" sz="1600" i="1" dirty="0">
                <a:solidFill>
                  <a:schemeClr val="tx1">
                    <a:lumMod val="50000"/>
                    <a:lumOff val="50000"/>
                  </a:schemeClr>
                </a:solidFill>
              </a:rPr>
              <a:t>Source: https://www.avail.co/education/articles/how-are-landlords-responding-to-covid-19</a:t>
            </a:r>
          </a:p>
          <a:p>
            <a:pPr marL="400050" lvl="1" indent="0">
              <a:lnSpc>
                <a:spcPct val="90000"/>
              </a:lnSpc>
              <a:buNone/>
            </a:pPr>
            <a:endParaRPr lang="en-US" sz="1600" dirty="0"/>
          </a:p>
          <a:p>
            <a:pPr marL="400050" lvl="1" indent="0">
              <a:lnSpc>
                <a:spcPct val="90000"/>
              </a:lnSpc>
              <a:buNone/>
            </a:pPr>
            <a:r>
              <a:rPr lang="en-US" sz="1600" dirty="0"/>
              <a:t>Impacted landlords can also apply for a line of credit or a Small Business Administration (SBA) Disaster Loan. </a:t>
            </a:r>
          </a:p>
          <a:p>
            <a:pPr marL="400050" lvl="1" indent="0">
              <a:lnSpc>
                <a:spcPct val="90000"/>
              </a:lnSpc>
              <a:buNone/>
            </a:pPr>
            <a:r>
              <a:rPr lang="en-US" sz="1600" i="1" dirty="0">
                <a:solidFill>
                  <a:schemeClr val="tx1">
                    <a:lumMod val="50000"/>
                    <a:lumOff val="50000"/>
                  </a:schemeClr>
                </a:solidFill>
              </a:rPr>
              <a:t>Source: https://www.avail.co/education/articles/how-are-landlords-responding-to-covid-19</a:t>
            </a:r>
          </a:p>
          <a:p>
            <a:pPr marL="400050" lvl="1" indent="0">
              <a:lnSpc>
                <a:spcPct val="90000"/>
              </a:lnSpc>
              <a:buNone/>
            </a:pPr>
            <a:endParaRPr lang="en-US" sz="1600" dirty="0"/>
          </a:p>
          <a:p>
            <a:pPr marL="400050" lvl="1" indent="0">
              <a:lnSpc>
                <a:spcPct val="90000"/>
              </a:lnSpc>
              <a:buNone/>
            </a:pPr>
            <a:r>
              <a:rPr lang="en-US" sz="1600" dirty="0"/>
              <a:t>Landlords and tenants can enter into a repayment plan to avoid eviction. </a:t>
            </a:r>
          </a:p>
          <a:p>
            <a:pPr marL="400050" lvl="1" indent="0">
              <a:lnSpc>
                <a:spcPct val="90000"/>
              </a:lnSpc>
              <a:buNone/>
            </a:pPr>
            <a:r>
              <a:rPr lang="en-US" sz="1600" i="1" dirty="0">
                <a:solidFill>
                  <a:schemeClr val="tx1">
                    <a:lumMod val="50000"/>
                    <a:lumOff val="50000"/>
                  </a:schemeClr>
                </a:solidFill>
              </a:rPr>
              <a:t>Source: https://www.usa.gov/disaster-help-food-housing-bills</a:t>
            </a:r>
          </a:p>
        </p:txBody>
      </p:sp>
    </p:spTree>
    <p:extLst>
      <p:ext uri="{BB962C8B-B14F-4D97-AF65-F5344CB8AC3E}">
        <p14:creationId xmlns:p14="http://schemas.microsoft.com/office/powerpoint/2010/main" val="3002615042"/>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Renters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588000"/>
            <a:ext cx="10544191" cy="4053432"/>
          </a:xfrm>
        </p:spPr>
        <p:txBody>
          <a:bodyPr>
            <a:normAutofit fontScale="70000" lnSpcReduction="20000"/>
          </a:bodyPr>
          <a:lstStyle/>
          <a:p>
            <a:r>
              <a:rPr lang="en-US" sz="3200" b="1" dirty="0"/>
              <a:t>Who do I contact for more information about eviction protection? </a:t>
            </a:r>
          </a:p>
          <a:p>
            <a:pPr marL="400050" lvl="1" indent="0">
              <a:buNone/>
            </a:pPr>
            <a:endParaRPr lang="en-US" dirty="0"/>
          </a:p>
          <a:p>
            <a:pPr marL="400050" lvl="1" indent="0">
              <a:buNone/>
            </a:pPr>
            <a:r>
              <a:rPr lang="en-US" sz="2900" dirty="0"/>
              <a:t>Contact: </a:t>
            </a:r>
          </a:p>
          <a:p>
            <a:pPr marL="1085850" lvl="2">
              <a:buFont typeface="Wingdings" panose="05000000000000000000" pitchFamily="2" charset="2"/>
              <a:buChar char="q"/>
            </a:pPr>
            <a:r>
              <a:rPr lang="en-US" sz="2900" dirty="0"/>
              <a:t>Lowcountry Legal Volunteers - </a:t>
            </a:r>
            <a:r>
              <a:rPr lang="en-US" sz="2900" dirty="0">
                <a:hlinkClick r:id="rId3"/>
              </a:rPr>
              <a:t>https://lowcountrylegalvolunteers.org/</a:t>
            </a:r>
            <a:endParaRPr lang="en-US" sz="2900" dirty="0"/>
          </a:p>
          <a:p>
            <a:pPr marL="1314450" lvl="3" indent="0">
              <a:buNone/>
            </a:pPr>
            <a:r>
              <a:rPr lang="en-US" sz="2900" dirty="0"/>
              <a:t>(843) 815-1570</a:t>
            </a:r>
          </a:p>
          <a:p>
            <a:pPr marL="1085850" lvl="2">
              <a:buFont typeface="Wingdings" panose="05000000000000000000" pitchFamily="2" charset="2"/>
              <a:buChar char="q"/>
            </a:pPr>
            <a:r>
              <a:rPr lang="en-US" sz="2900" dirty="0"/>
              <a:t>SC Legal Services - </a:t>
            </a:r>
            <a:r>
              <a:rPr lang="en-US" sz="2900" dirty="0">
                <a:hlinkClick r:id="rId4"/>
              </a:rPr>
              <a:t>https://sclegal.org/</a:t>
            </a:r>
            <a:endParaRPr lang="en-US" sz="2900" dirty="0"/>
          </a:p>
          <a:p>
            <a:pPr marL="857250" lvl="2" indent="0">
              <a:buNone/>
            </a:pPr>
            <a:r>
              <a:rPr lang="en-US" sz="2900" dirty="0"/>
              <a:t>		(843) 720-7044</a:t>
            </a:r>
          </a:p>
          <a:p>
            <a:pPr marL="1085850" lvl="2">
              <a:buFont typeface="Wingdings" panose="05000000000000000000" pitchFamily="2" charset="2"/>
              <a:buChar char="q"/>
            </a:pPr>
            <a:r>
              <a:rPr lang="en-US" sz="2900" dirty="0"/>
              <a:t>SC Pro Bono, SC Lawyer Referral Services - </a:t>
            </a:r>
            <a:r>
              <a:rPr lang="en-US" sz="2900" dirty="0">
                <a:hlinkClick r:id="rId5"/>
              </a:rPr>
              <a:t>https://charlestonprobono.org/</a:t>
            </a:r>
            <a:endParaRPr lang="en-US" sz="2900" dirty="0"/>
          </a:p>
          <a:p>
            <a:pPr marL="857250" lvl="2" indent="0">
              <a:buNone/>
            </a:pPr>
            <a:r>
              <a:rPr lang="en-US" sz="2900" dirty="0"/>
              <a:t>		(843) 853-6456</a:t>
            </a:r>
          </a:p>
          <a:p>
            <a:pPr marL="1085850" lvl="2">
              <a:buFont typeface="Wingdings" panose="05000000000000000000" pitchFamily="2" charset="2"/>
              <a:buChar char="q"/>
            </a:pPr>
            <a:r>
              <a:rPr lang="en-US" sz="2900" dirty="0"/>
              <a:t>SCVAN - </a:t>
            </a:r>
            <a:r>
              <a:rPr lang="en-US" sz="2900" dirty="0">
                <a:hlinkClick r:id="rId6"/>
              </a:rPr>
              <a:t>http://www.scvan.org/</a:t>
            </a:r>
            <a:endParaRPr lang="en-US" sz="2900" dirty="0"/>
          </a:p>
          <a:p>
            <a:pPr marL="1314450" lvl="3" indent="0">
              <a:buNone/>
            </a:pPr>
            <a:r>
              <a:rPr lang="en-US" sz="2900" dirty="0"/>
              <a:t>(803) 750-1200</a:t>
            </a:r>
          </a:p>
        </p:txBody>
      </p:sp>
    </p:spTree>
    <p:extLst>
      <p:ext uri="{BB962C8B-B14F-4D97-AF65-F5344CB8AC3E}">
        <p14:creationId xmlns:p14="http://schemas.microsoft.com/office/powerpoint/2010/main" val="401566330"/>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Landlords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553069" cy="3484879"/>
          </a:xfrm>
        </p:spPr>
        <p:txBody>
          <a:bodyPr>
            <a:normAutofit/>
          </a:bodyPr>
          <a:lstStyle/>
          <a:p>
            <a:r>
              <a:rPr lang="en-US" b="1" dirty="0"/>
              <a:t>Are there Financial Assistance Programs for landlords who suffer a loss of income as a result of tenants' inability to pay rent? </a:t>
            </a:r>
          </a:p>
          <a:p>
            <a:endParaRPr lang="en-US" b="1" dirty="0"/>
          </a:p>
          <a:p>
            <a:pPr marL="400050" lvl="1" indent="0">
              <a:buNone/>
            </a:pPr>
            <a:r>
              <a:rPr lang="en-US" dirty="0"/>
              <a:t>Yes, landlords should check to see if they qualify for temporary rental relief for many affected by the Coronavirus Pandemic. </a:t>
            </a:r>
          </a:p>
          <a:p>
            <a:pPr marL="400050" lvl="1" indent="0">
              <a:buNone/>
            </a:pPr>
            <a:endParaRPr lang="en-US" dirty="0"/>
          </a:p>
          <a:p>
            <a:pPr marL="400050" lvl="1" indent="0">
              <a:buNone/>
            </a:pPr>
            <a:r>
              <a:rPr lang="en-US" i="1" dirty="0">
                <a:solidFill>
                  <a:schemeClr val="tx1">
                    <a:lumMod val="50000"/>
                    <a:lumOff val="50000"/>
                  </a:schemeClr>
                </a:solidFill>
              </a:rPr>
              <a:t>https://www.usa.gov/disaster-help-food-housing-bills</a:t>
            </a:r>
          </a:p>
        </p:txBody>
      </p:sp>
    </p:spTree>
    <p:extLst>
      <p:ext uri="{BB962C8B-B14F-4D97-AF65-F5344CB8AC3E}">
        <p14:creationId xmlns:p14="http://schemas.microsoft.com/office/powerpoint/2010/main" val="2677509274"/>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Landlords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686234" cy="3484879"/>
          </a:xfrm>
        </p:spPr>
        <p:txBody>
          <a:bodyPr>
            <a:noAutofit/>
          </a:bodyPr>
          <a:lstStyle/>
          <a:p>
            <a:pPr>
              <a:lnSpc>
                <a:spcPct val="90000"/>
              </a:lnSpc>
            </a:pPr>
            <a:r>
              <a:rPr lang="en-US" sz="1800" b="1" dirty="0"/>
              <a:t>Who can I reach out to for direct financial assistance to pay my mortgage?</a:t>
            </a:r>
          </a:p>
          <a:p>
            <a:pPr marL="400050" lvl="1" indent="0">
              <a:lnSpc>
                <a:spcPct val="90000"/>
              </a:lnSpc>
              <a:buNone/>
            </a:pPr>
            <a:r>
              <a:rPr lang="en-US" dirty="0"/>
              <a:t>Landlords can receive forbearance, or relief, on their federally-backed mortgages. </a:t>
            </a:r>
          </a:p>
          <a:p>
            <a:pPr marL="400050" lvl="1" indent="0">
              <a:lnSpc>
                <a:spcPct val="90000"/>
              </a:lnSpc>
              <a:buNone/>
            </a:pPr>
            <a:r>
              <a:rPr lang="en-US" i="1" dirty="0">
                <a:solidFill>
                  <a:schemeClr val="tx1">
                    <a:lumMod val="50000"/>
                    <a:lumOff val="50000"/>
                  </a:schemeClr>
                </a:solidFill>
              </a:rPr>
              <a:t>Source: https://www.usa.gov/disaster-help-food-housing-bills </a:t>
            </a:r>
          </a:p>
          <a:p>
            <a:pPr marL="400050" lvl="1" indent="0">
              <a:lnSpc>
                <a:spcPct val="90000"/>
              </a:lnSpc>
              <a:buNone/>
            </a:pPr>
            <a:endParaRPr lang="en-US" dirty="0"/>
          </a:p>
          <a:p>
            <a:pPr marL="400050" lvl="1" indent="0">
              <a:lnSpc>
                <a:spcPct val="90000"/>
              </a:lnSpc>
              <a:buNone/>
            </a:pPr>
            <a:r>
              <a:rPr lang="en-US" dirty="0"/>
              <a:t>The forbearance extension is available for qualified properties/Landlords experiencing a financial hardship due to the coronavirus national emergency. If a forbearance is extended, once the forbearance period concludes the borrower may qualify for up to 24 months to repay the missed payments. Additionally, if the forbearance is extended, the repayment schedule is modified, or a new forbearance agreement is executed, the borrower is required to provide the following tenant protections during the repayment period. </a:t>
            </a:r>
          </a:p>
          <a:p>
            <a:pPr marL="400050" lvl="1" indent="0">
              <a:lnSpc>
                <a:spcPct val="90000"/>
              </a:lnSpc>
              <a:buNone/>
            </a:pPr>
            <a:r>
              <a:rPr lang="en-US" i="1" dirty="0">
                <a:solidFill>
                  <a:schemeClr val="tx1">
                    <a:lumMod val="50000"/>
                    <a:lumOff val="50000"/>
                  </a:schemeClr>
                </a:solidFill>
              </a:rPr>
              <a:t>Source: https://www.fhfa.gov/Media/PublicAffairs/Pages/FHFA-Provides-Tenant-Protections.aspx</a:t>
            </a:r>
          </a:p>
        </p:txBody>
      </p:sp>
    </p:spTree>
    <p:extLst>
      <p:ext uri="{BB962C8B-B14F-4D97-AF65-F5344CB8AC3E}">
        <p14:creationId xmlns:p14="http://schemas.microsoft.com/office/powerpoint/2010/main" val="3202070684"/>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Landlords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1103312" y="2763520"/>
            <a:ext cx="10677356" cy="3805956"/>
          </a:xfrm>
        </p:spPr>
        <p:txBody>
          <a:bodyPr>
            <a:normAutofit/>
          </a:bodyPr>
          <a:lstStyle/>
          <a:p>
            <a:pPr>
              <a:lnSpc>
                <a:spcPct val="90000"/>
              </a:lnSpc>
            </a:pPr>
            <a:r>
              <a:rPr lang="en-US" sz="1800" b="1" dirty="0"/>
              <a:t>Will there be more federal help for landlords? </a:t>
            </a:r>
          </a:p>
          <a:p>
            <a:pPr marL="400050" lvl="1" indent="0">
              <a:lnSpc>
                <a:spcPct val="90000"/>
              </a:lnSpc>
              <a:buNone/>
            </a:pPr>
            <a:r>
              <a:rPr lang="en-US" dirty="0"/>
              <a:t>Yes, there possibly could be more federal assistance for landlords during the COVID-19 Pandemic. President Trump did impose an Executive Order in response to providing assistance to renters and homeowners. </a:t>
            </a:r>
          </a:p>
          <a:p>
            <a:pPr marL="400050" lvl="1" indent="0">
              <a:lnSpc>
                <a:spcPct val="90000"/>
              </a:lnSpc>
              <a:buNone/>
            </a:pPr>
            <a:r>
              <a:rPr lang="en-US" i="1" dirty="0">
                <a:solidFill>
                  <a:schemeClr val="tx1">
                    <a:lumMod val="50000"/>
                    <a:lumOff val="50000"/>
                  </a:schemeClr>
                </a:solidFill>
              </a:rPr>
              <a:t>Source: https://www.whitehouse.gov/presidential-actions/executive-order-fighting-spread-covid-19-providing-assistance-renters-homeowners/</a:t>
            </a:r>
          </a:p>
          <a:p>
            <a:pPr marL="400050" lvl="1" indent="0">
              <a:lnSpc>
                <a:spcPct val="90000"/>
              </a:lnSpc>
              <a:buNone/>
            </a:pPr>
            <a:r>
              <a:rPr lang="en-US" dirty="0"/>
              <a:t>The Secretary of the Treasury and the Secretary of Housing and Urban Development shall identify any and all available Federal funds to provide temporary financial assistance to renters and homeowners who, as a result of the financial hardships caused by COVID-19, are struggling to meet their monthly rental or mortgage obligations.</a:t>
            </a:r>
          </a:p>
          <a:p>
            <a:pPr marL="400050" lvl="1" indent="0">
              <a:lnSpc>
                <a:spcPct val="90000"/>
              </a:lnSpc>
              <a:buNone/>
            </a:pPr>
            <a:r>
              <a:rPr lang="en-US" i="1" dirty="0">
                <a:solidFill>
                  <a:schemeClr val="tx1">
                    <a:lumMod val="50000"/>
                    <a:lumOff val="50000"/>
                  </a:schemeClr>
                </a:solidFill>
              </a:rPr>
              <a:t>https://www.whitehouse.gov/presidential-actions/executive-order-fighting-spread-covid-19-providing-assistance-renters-homeowners/</a:t>
            </a:r>
          </a:p>
        </p:txBody>
      </p:sp>
    </p:spTree>
    <p:extLst>
      <p:ext uri="{BB962C8B-B14F-4D97-AF65-F5344CB8AC3E}">
        <p14:creationId xmlns:p14="http://schemas.microsoft.com/office/powerpoint/2010/main" val="1552762695"/>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Landlords</a:t>
            </a:r>
          </a:p>
        </p:txBody>
      </p:sp>
      <p:sp>
        <p:nvSpPr>
          <p:cNvPr id="9" name="Content Placeholder 2">
            <a:extLst>
              <a:ext uri="{FF2B5EF4-FFF2-40B4-BE49-F238E27FC236}">
                <a16:creationId xmlns:a16="http://schemas.microsoft.com/office/drawing/2014/main" id="{368F6C8F-55D0-4CFD-A555-E705D3DFDE33}"/>
              </a:ext>
            </a:extLst>
          </p:cNvPr>
          <p:cNvSpPr txBox="1">
            <a:spLocks/>
          </p:cNvSpPr>
          <p:nvPr/>
        </p:nvSpPr>
        <p:spPr>
          <a:xfrm>
            <a:off x="1249880" y="2860760"/>
            <a:ext cx="10677356" cy="38059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sz="1800" b="1" dirty="0"/>
              <a:t>Will there be more federal help for landlords? (Cont.)</a:t>
            </a:r>
          </a:p>
          <a:p>
            <a:pPr marL="400050" lvl="1" indent="0">
              <a:buNone/>
            </a:pPr>
            <a:r>
              <a:rPr lang="en-US" sz="1600" dirty="0"/>
              <a:t>The Secretary of Housing and Urban Development shall take action, as appropriate and consistent with applicable law, to promote the ability of renters and homeowners to avoid eviction or foreclosure resulting from financial hardships caused by COVID-19.  Such action may include encouraging and providing assistance to public housing authorities, affordable housing owners, landlords, and recipients of Federal grant funds in minimizing evictions and foreclosures.</a:t>
            </a:r>
          </a:p>
          <a:p>
            <a:pPr marL="400050" lvl="1" indent="0">
              <a:buNone/>
            </a:pPr>
            <a:endParaRPr lang="en-US" sz="1600" i="1" dirty="0">
              <a:solidFill>
                <a:schemeClr val="tx1">
                  <a:lumMod val="50000"/>
                  <a:lumOff val="50000"/>
                </a:schemeClr>
              </a:solidFill>
            </a:endParaRPr>
          </a:p>
          <a:p>
            <a:pPr marL="400050" lvl="1" indent="0">
              <a:buNone/>
            </a:pPr>
            <a:r>
              <a:rPr lang="en-US" sz="1600" i="1" dirty="0">
                <a:solidFill>
                  <a:schemeClr val="tx1">
                    <a:lumMod val="50000"/>
                    <a:lumOff val="50000"/>
                  </a:schemeClr>
                </a:solidFill>
              </a:rPr>
              <a:t>https://www.whitehouse.gov/presidential-actions/executive-order-fighting-spread-covid-19-providing-assistance-renters-homeowners</a:t>
            </a:r>
            <a:r>
              <a:rPr lang="en-US" sz="1600" b="1" i="1" dirty="0">
                <a:solidFill>
                  <a:schemeClr val="tx1">
                    <a:lumMod val="50000"/>
                    <a:lumOff val="50000"/>
                  </a:schemeClr>
                </a:solidFill>
              </a:rPr>
              <a:t>/</a:t>
            </a:r>
          </a:p>
          <a:p>
            <a:pPr>
              <a:lnSpc>
                <a:spcPct val="90000"/>
              </a:lnSpc>
            </a:pPr>
            <a:endParaRPr lang="en-US" sz="1800" b="1" dirty="0"/>
          </a:p>
        </p:txBody>
      </p:sp>
    </p:spTree>
    <p:extLst>
      <p:ext uri="{BB962C8B-B14F-4D97-AF65-F5344CB8AC3E}">
        <p14:creationId xmlns:p14="http://schemas.microsoft.com/office/powerpoint/2010/main" val="1081659033"/>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2" name="Picture 21">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23">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25">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27">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29">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7" name="Rectangle 31">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4FE23B2C-7682-4D4A-B9EA-9C1E3965B4A4}"/>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a:t>Polling Question…</a:t>
            </a:r>
          </a:p>
        </p:txBody>
      </p:sp>
      <p:sp>
        <p:nvSpPr>
          <p:cNvPr id="48" name="Rectangle 33">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0"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6" name="Content Placeholder 9" descr="Badge Question Mark">
            <a:extLst>
              <a:ext uri="{FF2B5EF4-FFF2-40B4-BE49-F238E27FC236}">
                <a16:creationId xmlns:a16="http://schemas.microsoft.com/office/drawing/2014/main" id="{732D97B9-E985-4CAA-9CF0-DE44685F8813}"/>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 y="1498106"/>
            <a:ext cx="4188315" cy="4188315"/>
          </a:xfrm>
          <a:prstGeom prst="rect">
            <a:avLst/>
          </a:prstGeom>
          <a:effectLst/>
        </p:spPr>
      </p:pic>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3265055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814197"/>
            <a:ext cx="3521359" cy="5248656"/>
          </a:xfrm>
        </p:spPr>
        <p:txBody>
          <a:bodyPr vert="horz" lIns="91440" tIns="45720" rIns="91440" bIns="45720" rtlCol="0" anchor="ctr">
            <a:normAutofit/>
          </a:bodyPr>
          <a:lstStyle/>
          <a:p>
            <a:pPr algn="ctr"/>
            <a:r>
              <a:rPr lang="en-US" sz="4800" b="1" dirty="0">
                <a:solidFill>
                  <a:srgbClr val="99F864"/>
                </a:solidFill>
              </a:rPr>
              <a:t>Direct Financial Assistance</a:t>
            </a:r>
            <a:endParaRPr lang="en-US" sz="4800" b="1" u="sng" dirty="0">
              <a:solidFill>
                <a:srgbClr val="99F864"/>
              </a:solidFill>
            </a:endParaRPr>
          </a:p>
        </p:txBody>
      </p:sp>
      <p:sp>
        <p:nvSpPr>
          <p:cNvPr id="18" name="Title 4">
            <a:extLst>
              <a:ext uri="{FF2B5EF4-FFF2-40B4-BE49-F238E27FC236}">
                <a16:creationId xmlns:a16="http://schemas.microsoft.com/office/drawing/2014/main" id="{0A0F9CE0-81B7-44DC-8DD3-6111FBCF543E}"/>
              </a:ext>
            </a:extLst>
          </p:cNvPr>
          <p:cNvSpPr txBox="1">
            <a:spLocks/>
          </p:cNvSpPr>
          <p:nvPr/>
        </p:nvSpPr>
        <p:spPr>
          <a:xfrm>
            <a:off x="4975861" y="576071"/>
            <a:ext cx="6399930" cy="56504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800" b="1" dirty="0"/>
              <a:t>COVID Response</a:t>
            </a:r>
            <a:endParaRPr lang="en-US" sz="4800" b="1" u="sng" dirty="0"/>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14575958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806195" y="804672"/>
            <a:ext cx="3521359" cy="5248656"/>
          </a:xfrm>
        </p:spPr>
        <p:txBody>
          <a:bodyPr anchor="ctr">
            <a:normAutofit/>
          </a:bodyPr>
          <a:lstStyle/>
          <a:p>
            <a:pPr algn="ctr"/>
            <a:r>
              <a:rPr lang="en-US" b="1" dirty="0">
                <a:solidFill>
                  <a:srgbClr val="99F864"/>
                </a:solidFill>
              </a:rPr>
              <a:t>Federal Programs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4651246" y="804671"/>
            <a:ext cx="6809823" cy="5519929"/>
          </a:xfrm>
        </p:spPr>
        <p:txBody>
          <a:bodyPr anchor="ctr">
            <a:normAutofit/>
          </a:bodyPr>
          <a:lstStyle/>
          <a:p>
            <a:pPr marL="400050" lvl="1" indent="0">
              <a:lnSpc>
                <a:spcPct val="90000"/>
              </a:lnSpc>
              <a:buNone/>
            </a:pPr>
            <a:r>
              <a:rPr lang="en-US" sz="2000" dirty="0"/>
              <a:t>For direct financial assistance to pay for your rent, you can reach out to the United States Disaster Financial Assistance and see if you qualify for temporary mortgage relief due to the COVID-19 pandemic. For more information, visit the website:</a:t>
            </a:r>
          </a:p>
          <a:p>
            <a:pPr marL="400050" lvl="1" indent="0">
              <a:lnSpc>
                <a:spcPct val="90000"/>
              </a:lnSpc>
              <a:buNone/>
            </a:pPr>
            <a:r>
              <a:rPr lang="en-US" sz="2000" dirty="0"/>
              <a:t> </a:t>
            </a:r>
            <a:r>
              <a:rPr lang="en-US" sz="2000" b="1" dirty="0">
                <a:hlinkClick r:id="rId5"/>
              </a:rPr>
              <a:t>https://www.usa.gov/disaster-help-food-housing-bills#item-214620</a:t>
            </a:r>
            <a:endParaRPr lang="en-US" sz="2000" b="1" dirty="0"/>
          </a:p>
          <a:p>
            <a:pPr marL="400050" lvl="1" indent="0">
              <a:lnSpc>
                <a:spcPct val="90000"/>
              </a:lnSpc>
              <a:buNone/>
            </a:pPr>
            <a:endParaRPr lang="en-US" sz="2000" dirty="0"/>
          </a:p>
          <a:p>
            <a:pPr marL="400050" lvl="1" indent="0">
              <a:lnSpc>
                <a:spcPct val="90000"/>
              </a:lnSpc>
              <a:buNone/>
            </a:pPr>
            <a:endParaRPr lang="en-US" sz="2000" dirty="0"/>
          </a:p>
          <a:p>
            <a:pPr marL="400050" lvl="1" indent="0">
              <a:lnSpc>
                <a:spcPct val="90000"/>
              </a:lnSpc>
              <a:buNone/>
            </a:pPr>
            <a:endParaRPr lang="en-US" sz="2000" dirty="0"/>
          </a:p>
          <a:p>
            <a:pPr marL="400050" lvl="1" indent="0">
              <a:lnSpc>
                <a:spcPct val="90000"/>
              </a:lnSpc>
              <a:buNone/>
            </a:pPr>
            <a:endParaRPr lang="en-US" sz="2000" dirty="0"/>
          </a:p>
          <a:p>
            <a:pPr marL="400050" lvl="1" indent="0">
              <a:lnSpc>
                <a:spcPct val="90000"/>
              </a:lnSpc>
              <a:buNone/>
            </a:pPr>
            <a:endParaRPr lang="en-US" sz="2000" dirty="0"/>
          </a:p>
          <a:p>
            <a:pPr marL="400050" lvl="1" indent="0">
              <a:lnSpc>
                <a:spcPct val="90000"/>
              </a:lnSpc>
              <a:buNone/>
            </a:pPr>
            <a:endParaRPr lang="en-US" sz="2000" dirty="0"/>
          </a:p>
          <a:p>
            <a:pPr marL="400050" lvl="1" indent="0">
              <a:lnSpc>
                <a:spcPct val="90000"/>
              </a:lnSpc>
              <a:buNone/>
            </a:pPr>
            <a:endParaRPr lang="en-US" sz="2000" dirty="0"/>
          </a:p>
          <a:p>
            <a:pPr marL="400050" lvl="1" indent="0">
              <a:lnSpc>
                <a:spcPct val="90000"/>
              </a:lnSpc>
              <a:buNone/>
            </a:pPr>
            <a:endParaRPr lang="en-US" sz="2000" dirty="0"/>
          </a:p>
          <a:p>
            <a:pPr marL="400050" lvl="1" indent="0">
              <a:lnSpc>
                <a:spcPct val="90000"/>
              </a:lnSpc>
              <a:buNone/>
            </a:pPr>
            <a:endParaRPr lang="en-US" sz="2000" dirty="0"/>
          </a:p>
        </p:txBody>
      </p:sp>
      <p:pic>
        <p:nvPicPr>
          <p:cNvPr id="6" name="Picture 5">
            <a:extLst>
              <a:ext uri="{FF2B5EF4-FFF2-40B4-BE49-F238E27FC236}">
                <a16:creationId xmlns:a16="http://schemas.microsoft.com/office/drawing/2014/main" id="{CFC8E101-6700-4082-AF06-D19DF151622B}"/>
              </a:ext>
            </a:extLst>
          </p:cNvPr>
          <p:cNvPicPr>
            <a:picLocks noChangeAspect="1"/>
          </p:cNvPicPr>
          <p:nvPr/>
        </p:nvPicPr>
        <p:blipFill>
          <a:blip r:embed="rId6"/>
          <a:stretch>
            <a:fillRect/>
          </a:stretch>
        </p:blipFill>
        <p:spPr>
          <a:xfrm>
            <a:off x="5495925" y="3136244"/>
            <a:ext cx="5434011" cy="2917084"/>
          </a:xfrm>
          <a:prstGeom prst="rect">
            <a:avLst/>
          </a:prstGeom>
        </p:spPr>
      </p:pic>
    </p:spTree>
    <p:extLst>
      <p:ext uri="{BB962C8B-B14F-4D97-AF65-F5344CB8AC3E}">
        <p14:creationId xmlns:p14="http://schemas.microsoft.com/office/powerpoint/2010/main" val="326794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5" name="Freeform: Shape 1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653143" y="2867487"/>
            <a:ext cx="3522879" cy="2476870"/>
          </a:xfrm>
        </p:spPr>
        <p:txBody>
          <a:bodyPr>
            <a:normAutofit/>
          </a:bodyPr>
          <a:lstStyle/>
          <a:p>
            <a:pPr algn="ctr"/>
            <a:r>
              <a:rPr lang="en-US" b="1" dirty="0">
                <a:solidFill>
                  <a:srgbClr val="FFFFFF"/>
                </a:solidFill>
              </a:rPr>
              <a:t>Description:</a:t>
            </a:r>
          </a:p>
        </p:txBody>
      </p:sp>
      <p:sp>
        <p:nvSpPr>
          <p:cNvPr id="6" name="Content Placeholder 5">
            <a:extLst>
              <a:ext uri="{FF2B5EF4-FFF2-40B4-BE49-F238E27FC236}">
                <a16:creationId xmlns:a16="http://schemas.microsoft.com/office/drawing/2014/main" id="{02C2C059-AEC8-1944-8444-DB20D999B671}"/>
              </a:ext>
            </a:extLst>
          </p:cNvPr>
          <p:cNvSpPr>
            <a:spLocks noGrp="1"/>
          </p:cNvSpPr>
          <p:nvPr>
            <p:ph idx="1"/>
          </p:nvPr>
        </p:nvSpPr>
        <p:spPr>
          <a:xfrm>
            <a:off x="5204109" y="1257300"/>
            <a:ext cx="6778341" cy="5476875"/>
          </a:xfrm>
        </p:spPr>
        <p:txBody>
          <a:bodyPr>
            <a:normAutofit/>
          </a:bodyPr>
          <a:lstStyle/>
          <a:p>
            <a:pPr marL="0" indent="0">
              <a:lnSpc>
                <a:spcPct val="90000"/>
              </a:lnSpc>
              <a:buNone/>
            </a:pPr>
            <a:r>
              <a:rPr lang="en-US" sz="1800" dirty="0"/>
              <a:t>The ever-shifting housing landscape produced by well meaning moratoriums have resulted in residents having many more housing questions than they have housing answers.  </a:t>
            </a:r>
          </a:p>
          <a:p>
            <a:pPr marL="0" indent="0">
              <a:lnSpc>
                <a:spcPct val="90000"/>
              </a:lnSpc>
              <a:buNone/>
            </a:pPr>
            <a:endParaRPr lang="en-US" sz="1800" dirty="0"/>
          </a:p>
          <a:p>
            <a:pPr marL="0" indent="0">
              <a:lnSpc>
                <a:spcPct val="90000"/>
              </a:lnSpc>
              <a:buNone/>
            </a:pPr>
            <a:r>
              <a:rPr lang="en-US" sz="1800" dirty="0"/>
              <a:t>If you count yourself as one of the thousands in the Lowcountry who are confused about what these moratoriums mean to them, this Zoom meeting is for YOU!  We will be addressing:</a:t>
            </a:r>
          </a:p>
          <a:p>
            <a:pPr marL="0" indent="0">
              <a:lnSpc>
                <a:spcPct val="90000"/>
              </a:lnSpc>
              <a:buNone/>
            </a:pPr>
            <a:endParaRPr lang="en-US" sz="1800" dirty="0"/>
          </a:p>
          <a:p>
            <a:pPr lvl="1">
              <a:lnSpc>
                <a:spcPct val="90000"/>
              </a:lnSpc>
            </a:pPr>
            <a:r>
              <a:rPr lang="en-US" dirty="0"/>
              <a:t>Landlord / Tenant Law in SC	</a:t>
            </a:r>
          </a:p>
          <a:p>
            <a:pPr lvl="1">
              <a:lnSpc>
                <a:spcPct val="90000"/>
              </a:lnSpc>
            </a:pPr>
            <a:r>
              <a:rPr lang="en-US" dirty="0"/>
              <a:t>What the legal process is for evictions and foreclosures</a:t>
            </a:r>
          </a:p>
          <a:p>
            <a:pPr lvl="1">
              <a:lnSpc>
                <a:spcPct val="90000"/>
              </a:lnSpc>
            </a:pPr>
            <a:r>
              <a:rPr lang="en-US" dirty="0"/>
              <a:t>How do you know if you’re eligible for protection under the moratorium?</a:t>
            </a:r>
          </a:p>
          <a:p>
            <a:pPr lvl="1">
              <a:lnSpc>
                <a:spcPct val="90000"/>
              </a:lnSpc>
            </a:pPr>
            <a:r>
              <a:rPr lang="en-US" dirty="0"/>
              <a:t>FAQ’s – Asked and Answered</a:t>
            </a:r>
          </a:p>
          <a:p>
            <a:pPr lvl="1">
              <a:lnSpc>
                <a:spcPct val="90000"/>
              </a:lnSpc>
            </a:pPr>
            <a:r>
              <a:rPr lang="en-US" dirty="0"/>
              <a:t>Who can you go to for Help?</a:t>
            </a:r>
          </a:p>
          <a:p>
            <a:pPr marL="0" indent="0">
              <a:lnSpc>
                <a:spcPct val="90000"/>
              </a:lnSpc>
              <a:buNone/>
            </a:pPr>
            <a:endParaRPr lang="en-US" sz="1800" dirty="0"/>
          </a:p>
          <a:p>
            <a:pPr marL="0" indent="0">
              <a:lnSpc>
                <a:spcPct val="90000"/>
              </a:lnSpc>
              <a:buNone/>
            </a:pPr>
            <a:endParaRPr lang="en-US" sz="1800" dirty="0"/>
          </a:p>
          <a:p>
            <a:pPr>
              <a:lnSpc>
                <a:spcPct val="90000"/>
              </a:lnSpc>
            </a:pPr>
            <a:endParaRPr lang="en-US" sz="1800" dirty="0"/>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br>
              <a:rPr lang="en-US" b="0" i="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774726517"/>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806195" y="804672"/>
            <a:ext cx="3521359" cy="5248656"/>
          </a:xfrm>
        </p:spPr>
        <p:txBody>
          <a:bodyPr anchor="ctr">
            <a:normAutofit/>
          </a:bodyPr>
          <a:lstStyle/>
          <a:p>
            <a:pPr algn="ctr"/>
            <a:r>
              <a:rPr lang="en-US" b="1" dirty="0">
                <a:solidFill>
                  <a:srgbClr val="99F864"/>
                </a:solidFill>
              </a:rPr>
              <a:t>Federal Programs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4651246" y="804671"/>
            <a:ext cx="6809823" cy="5248657"/>
          </a:xfrm>
        </p:spPr>
        <p:txBody>
          <a:bodyPr anchor="ctr">
            <a:normAutofit/>
          </a:bodyPr>
          <a:lstStyle/>
          <a:p>
            <a:pPr marL="400050" lvl="1" indent="0">
              <a:lnSpc>
                <a:spcPct val="90000"/>
              </a:lnSpc>
              <a:buNone/>
            </a:pPr>
            <a:endParaRPr lang="en-US" sz="2000" dirty="0"/>
          </a:p>
          <a:p>
            <a:pPr marL="400050" lvl="1" indent="0">
              <a:lnSpc>
                <a:spcPct val="90000"/>
              </a:lnSpc>
              <a:buNone/>
            </a:pPr>
            <a:r>
              <a:rPr lang="en-US" sz="2000" dirty="0"/>
              <a:t>Also, you can check to see government programs to help pay for home energy bills and other expenses, at </a:t>
            </a:r>
          </a:p>
          <a:p>
            <a:pPr marL="400050" lvl="1" indent="0">
              <a:lnSpc>
                <a:spcPct val="90000"/>
              </a:lnSpc>
              <a:buNone/>
            </a:pPr>
            <a:r>
              <a:rPr lang="en-US" sz="2000" b="1" dirty="0">
                <a:hlinkClick r:id="rId5"/>
              </a:rPr>
              <a:t>https://www.usa.gov/help-with-bills</a:t>
            </a:r>
            <a:endParaRPr lang="en-US" sz="2000" b="1" dirty="0"/>
          </a:p>
          <a:p>
            <a:pPr marL="400050" lvl="1" indent="0">
              <a:lnSpc>
                <a:spcPct val="90000"/>
              </a:lnSpc>
              <a:buNone/>
            </a:pPr>
            <a:endParaRPr lang="en-US" sz="2000" b="1" dirty="0"/>
          </a:p>
          <a:p>
            <a:pPr marL="400050" lvl="1" indent="0">
              <a:lnSpc>
                <a:spcPct val="90000"/>
              </a:lnSpc>
              <a:buNone/>
            </a:pPr>
            <a:endParaRPr lang="en-US" sz="2000" b="1" dirty="0"/>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a:p>
            <a:pPr marL="400050" lvl="1" indent="0">
              <a:lnSpc>
                <a:spcPct val="90000"/>
              </a:lnSpc>
              <a:buNone/>
            </a:pPr>
            <a:endParaRPr lang="en-US" sz="2000" i="1" dirty="0">
              <a:solidFill>
                <a:srgbClr val="99F864"/>
              </a:solidFill>
            </a:endParaRPr>
          </a:p>
        </p:txBody>
      </p:sp>
      <p:pic>
        <p:nvPicPr>
          <p:cNvPr id="5" name="Picture 4">
            <a:extLst>
              <a:ext uri="{FF2B5EF4-FFF2-40B4-BE49-F238E27FC236}">
                <a16:creationId xmlns:a16="http://schemas.microsoft.com/office/drawing/2014/main" id="{861A8781-CC9F-4422-8B91-E0FA54F67207}"/>
              </a:ext>
            </a:extLst>
          </p:cNvPr>
          <p:cNvPicPr>
            <a:picLocks noChangeAspect="1"/>
          </p:cNvPicPr>
          <p:nvPr/>
        </p:nvPicPr>
        <p:blipFill>
          <a:blip r:embed="rId6"/>
          <a:stretch>
            <a:fillRect/>
          </a:stretch>
        </p:blipFill>
        <p:spPr>
          <a:xfrm>
            <a:off x="5133749" y="2413198"/>
            <a:ext cx="6176951" cy="3706170"/>
          </a:xfrm>
          <a:prstGeom prst="rect">
            <a:avLst/>
          </a:prstGeom>
        </p:spPr>
      </p:pic>
    </p:spTree>
    <p:extLst>
      <p:ext uri="{BB962C8B-B14F-4D97-AF65-F5344CB8AC3E}">
        <p14:creationId xmlns:p14="http://schemas.microsoft.com/office/powerpoint/2010/main" val="259220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C0D6926-F0FC-514D-8BA9-CAD3CE67DF77}"/>
              </a:ext>
            </a:extLst>
          </p:cNvPr>
          <p:cNvSpPr>
            <a:spLocks noGrp="1"/>
          </p:cNvSpPr>
          <p:nvPr>
            <p:ph type="title"/>
          </p:nvPr>
        </p:nvSpPr>
        <p:spPr>
          <a:xfrm>
            <a:off x="806195" y="804672"/>
            <a:ext cx="3521359" cy="5248656"/>
          </a:xfrm>
        </p:spPr>
        <p:txBody>
          <a:bodyPr anchor="ctr">
            <a:normAutofit/>
          </a:bodyPr>
          <a:lstStyle/>
          <a:p>
            <a:pPr algn="ctr"/>
            <a:r>
              <a:rPr lang="en-US" b="1" dirty="0">
                <a:solidFill>
                  <a:srgbClr val="99F864"/>
                </a:solidFill>
              </a:rPr>
              <a:t>Federal/ State Programs</a:t>
            </a:r>
          </a:p>
        </p:txBody>
      </p:sp>
      <p:sp>
        <p:nvSpPr>
          <p:cNvPr id="3" name="Content Placeholder 2">
            <a:extLst>
              <a:ext uri="{FF2B5EF4-FFF2-40B4-BE49-F238E27FC236}">
                <a16:creationId xmlns:a16="http://schemas.microsoft.com/office/drawing/2014/main" id="{2EC14ED5-0DA9-C341-B334-A257168D09C9}"/>
              </a:ext>
            </a:extLst>
          </p:cNvPr>
          <p:cNvSpPr>
            <a:spLocks noGrp="1"/>
          </p:cNvSpPr>
          <p:nvPr>
            <p:ph idx="1"/>
          </p:nvPr>
        </p:nvSpPr>
        <p:spPr>
          <a:xfrm>
            <a:off x="4651246" y="804671"/>
            <a:ext cx="6809823" cy="5248657"/>
          </a:xfrm>
        </p:spPr>
        <p:txBody>
          <a:bodyPr anchor="ctr">
            <a:normAutofit lnSpcReduction="10000"/>
          </a:bodyPr>
          <a:lstStyle/>
          <a:p>
            <a:pPr marL="400050" lvl="1" indent="0">
              <a:lnSpc>
                <a:spcPct val="90000"/>
              </a:lnSpc>
              <a:buNone/>
            </a:pPr>
            <a:r>
              <a:rPr lang="en-US" sz="2000" dirty="0"/>
              <a:t>You can also check to see if you qualify for federal programs such as Family Independence (FI),  Temporary Assistance for Needy Families (TANF), or Supplemental Nutritional Assistance Program (SNAP). For more information: </a:t>
            </a:r>
          </a:p>
          <a:p>
            <a:pPr marL="400050" lvl="1" indent="0">
              <a:lnSpc>
                <a:spcPct val="90000"/>
              </a:lnSpc>
              <a:buNone/>
            </a:pPr>
            <a:r>
              <a:rPr lang="en-US" sz="1500" b="1" dirty="0">
                <a:solidFill>
                  <a:srgbClr val="99F864"/>
                </a:solidFill>
              </a:rPr>
              <a:t>https://dss.sc.gov/contact/low-country-region/beaufort/</a:t>
            </a:r>
          </a:p>
          <a:p>
            <a:pPr marL="400050" lvl="1" indent="0">
              <a:lnSpc>
                <a:spcPct val="90000"/>
              </a:lnSpc>
              <a:buNone/>
            </a:pPr>
            <a:endParaRPr lang="en-US" sz="1500" b="1" u="sng" dirty="0"/>
          </a:p>
          <a:p>
            <a:pPr marL="400050" lvl="1" indent="0">
              <a:lnSpc>
                <a:spcPct val="90000"/>
              </a:lnSpc>
              <a:buNone/>
            </a:pPr>
            <a:endParaRPr lang="en-US" sz="1500" b="1" u="sng" dirty="0"/>
          </a:p>
          <a:p>
            <a:pPr marL="400050" lvl="1" indent="0">
              <a:lnSpc>
                <a:spcPct val="90000"/>
              </a:lnSpc>
              <a:buNone/>
            </a:pPr>
            <a:endParaRPr lang="en-US" sz="1500" b="1" u="sng" dirty="0"/>
          </a:p>
          <a:p>
            <a:pPr marL="400050" lvl="1" indent="0">
              <a:lnSpc>
                <a:spcPct val="90000"/>
              </a:lnSpc>
              <a:buNone/>
            </a:pPr>
            <a:endParaRPr lang="en-US" sz="1500" b="1" u="sng" dirty="0"/>
          </a:p>
          <a:p>
            <a:pPr marL="400050" lvl="1" indent="0">
              <a:lnSpc>
                <a:spcPct val="90000"/>
              </a:lnSpc>
              <a:buNone/>
            </a:pPr>
            <a:endParaRPr lang="en-US" sz="1500" b="1" u="sng" dirty="0"/>
          </a:p>
          <a:p>
            <a:pPr marL="400050" lvl="1" indent="0">
              <a:lnSpc>
                <a:spcPct val="90000"/>
              </a:lnSpc>
              <a:buNone/>
            </a:pPr>
            <a:endParaRPr lang="en-US" sz="1500" b="1" u="sng" dirty="0"/>
          </a:p>
          <a:p>
            <a:pPr marL="400050" lvl="1" indent="0">
              <a:lnSpc>
                <a:spcPct val="90000"/>
              </a:lnSpc>
              <a:buNone/>
            </a:pPr>
            <a:r>
              <a:rPr lang="en-US" sz="1500" b="1" u="sng" dirty="0"/>
              <a:t>Sources:</a:t>
            </a:r>
          </a:p>
          <a:p>
            <a:pPr marL="400050" lvl="1" indent="0">
              <a:lnSpc>
                <a:spcPct val="90000"/>
              </a:lnSpc>
              <a:buNone/>
            </a:pPr>
            <a:r>
              <a:rPr lang="en-US" sz="1500" i="1" dirty="0">
                <a:solidFill>
                  <a:srgbClr val="99F864"/>
                </a:solidFill>
              </a:rPr>
              <a:t>https://www.usa.gov/disaster-help-food-housing-bills#item-214620</a:t>
            </a:r>
          </a:p>
          <a:p>
            <a:pPr marL="400050" lvl="1" indent="0">
              <a:lnSpc>
                <a:spcPct val="90000"/>
              </a:lnSpc>
              <a:buNone/>
            </a:pPr>
            <a:r>
              <a:rPr lang="en-US" sz="1500" i="1" dirty="0">
                <a:solidFill>
                  <a:srgbClr val="99F864"/>
                </a:solidFill>
              </a:rPr>
              <a:t>https://www.hud.gov/sites/dfiles/PIH/documents/Attachment2_TenantBrochure.pdf</a:t>
            </a:r>
          </a:p>
          <a:p>
            <a:pPr marL="400050" lvl="1" indent="0">
              <a:lnSpc>
                <a:spcPct val="90000"/>
              </a:lnSpc>
              <a:buNone/>
            </a:pPr>
            <a:r>
              <a:rPr lang="en-US" sz="1500" i="1" dirty="0">
                <a:solidFill>
                  <a:srgbClr val="99F864"/>
                </a:solidFill>
              </a:rPr>
              <a:t>https://www.usa.gov/help-with-bills</a:t>
            </a:r>
          </a:p>
        </p:txBody>
      </p:sp>
      <p:pic>
        <p:nvPicPr>
          <p:cNvPr id="5" name="Picture 4">
            <a:extLst>
              <a:ext uri="{FF2B5EF4-FFF2-40B4-BE49-F238E27FC236}">
                <a16:creationId xmlns:a16="http://schemas.microsoft.com/office/drawing/2014/main" id="{E1EA26EB-0EF0-443C-97E0-605CB299E4E8}"/>
              </a:ext>
            </a:extLst>
          </p:cNvPr>
          <p:cNvPicPr>
            <a:picLocks noChangeAspect="1"/>
          </p:cNvPicPr>
          <p:nvPr/>
        </p:nvPicPr>
        <p:blipFill>
          <a:blip r:embed="rId5"/>
          <a:stretch>
            <a:fillRect/>
          </a:stretch>
        </p:blipFill>
        <p:spPr>
          <a:xfrm>
            <a:off x="5133749" y="2895599"/>
            <a:ext cx="6096000" cy="2986877"/>
          </a:xfrm>
          <a:prstGeom prst="rect">
            <a:avLst/>
          </a:prstGeom>
        </p:spPr>
      </p:pic>
    </p:spTree>
    <p:extLst>
      <p:ext uri="{BB962C8B-B14F-4D97-AF65-F5344CB8AC3E}">
        <p14:creationId xmlns:p14="http://schemas.microsoft.com/office/powerpoint/2010/main" val="3115589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648930" y="629266"/>
            <a:ext cx="9252154" cy="1223983"/>
          </a:xfrm>
        </p:spPr>
        <p:txBody>
          <a:bodyPr vert="horz" lIns="91440" tIns="45720" rIns="91440" bIns="45720" rtlCol="0" anchor="t">
            <a:normAutofit/>
          </a:bodyPr>
          <a:lstStyle/>
          <a:p>
            <a:pPr>
              <a:lnSpc>
                <a:spcPct val="90000"/>
              </a:lnSpc>
            </a:pPr>
            <a:r>
              <a:rPr lang="en-US" sz="3900" b="1" dirty="0"/>
              <a:t>United Way COVID Relief Fund</a:t>
            </a:r>
            <a:br>
              <a:rPr lang="en-US" sz="3900" b="1" dirty="0"/>
            </a:br>
            <a:endParaRPr lang="en-US" sz="3900" b="1" u="sng" dirty="0"/>
          </a:p>
        </p:txBody>
      </p:sp>
      <p:sp>
        <p:nvSpPr>
          <p:cNvPr id="22" name="TextBox 21">
            <a:extLst>
              <a:ext uri="{FF2B5EF4-FFF2-40B4-BE49-F238E27FC236}">
                <a16:creationId xmlns:a16="http://schemas.microsoft.com/office/drawing/2014/main" id="{6A39069D-637A-4F8A-A4E7-A7E1EF273412}"/>
              </a:ext>
            </a:extLst>
          </p:cNvPr>
          <p:cNvSpPr txBox="1"/>
          <p:nvPr/>
        </p:nvSpPr>
        <p:spPr>
          <a:xfrm>
            <a:off x="6750752" y="2052214"/>
            <a:ext cx="4338409" cy="4196185"/>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700" dirty="0">
                <a:latin typeface="+mj-lt"/>
                <a:ea typeface="+mj-ea"/>
                <a:cs typeface="+mj-cs"/>
              </a:rPr>
              <a:t>C</a:t>
            </a:r>
            <a:r>
              <a:rPr lang="en-US" sz="1700" dirty="0">
                <a:effectLst/>
                <a:latin typeface="+mj-lt"/>
                <a:ea typeface="+mj-ea"/>
                <a:cs typeface="+mj-cs"/>
              </a:rPr>
              <a:t>reated to assist the Lowcountry’s most vulnerable neighbors with the resources they need during this critical time. </a:t>
            </a:r>
          </a:p>
          <a:p>
            <a:pPr>
              <a:lnSpc>
                <a:spcPct val="90000"/>
              </a:lnSpc>
              <a:spcBef>
                <a:spcPts val="1000"/>
              </a:spcBef>
              <a:buClr>
                <a:schemeClr val="accent1"/>
              </a:buClr>
              <a:buSzPct val="80000"/>
            </a:pPr>
            <a:endParaRPr lang="en-US" sz="1700" dirty="0">
              <a:latin typeface="+mj-lt"/>
              <a:ea typeface="+mj-ea"/>
              <a:cs typeface="+mj-cs"/>
            </a:endParaRPr>
          </a:p>
          <a:p>
            <a:pPr>
              <a:lnSpc>
                <a:spcPct val="90000"/>
              </a:lnSpc>
              <a:spcBef>
                <a:spcPts val="1000"/>
              </a:spcBef>
              <a:buClr>
                <a:schemeClr val="accent1"/>
              </a:buClr>
              <a:buSzPct val="80000"/>
            </a:pPr>
            <a:r>
              <a:rPr lang="en-US" sz="1700" dirty="0">
                <a:effectLst/>
                <a:latin typeface="+mj-lt"/>
                <a:ea typeface="+mj-ea"/>
                <a:cs typeface="+mj-cs"/>
              </a:rPr>
              <a:t>United Way of the Lowcountry will distribute 100% of the funds collected to provide services to residents in Beaufort and Jasper Counties to meet basic needs including rent and utility assistance and other necessities due to the loss of income or employment related to the COVID-19 pandemic.  </a:t>
            </a:r>
          </a:p>
          <a:p>
            <a:pPr>
              <a:lnSpc>
                <a:spcPct val="90000"/>
              </a:lnSpc>
              <a:spcBef>
                <a:spcPts val="1000"/>
              </a:spcBef>
              <a:buClr>
                <a:schemeClr val="accent1"/>
              </a:buClr>
              <a:buSzPct val="80000"/>
              <a:buFont typeface="Wingdings 3" charset="2"/>
              <a:buChar char=""/>
            </a:pPr>
            <a:endParaRPr lang="en-US" sz="1700" dirty="0">
              <a:latin typeface="+mj-lt"/>
              <a:ea typeface="+mj-ea"/>
              <a:cs typeface="+mj-cs"/>
            </a:endParaRPr>
          </a:p>
          <a:p>
            <a:pPr>
              <a:lnSpc>
                <a:spcPct val="90000"/>
              </a:lnSpc>
              <a:spcBef>
                <a:spcPts val="1000"/>
              </a:spcBef>
              <a:buClr>
                <a:schemeClr val="accent1"/>
              </a:buClr>
              <a:buSzPct val="80000"/>
            </a:pPr>
            <a:r>
              <a:rPr lang="en-US" sz="1700" b="1" dirty="0">
                <a:latin typeface="+mj-lt"/>
                <a:ea typeface="+mj-ea"/>
                <a:cs typeface="+mj-cs"/>
              </a:rPr>
              <a:t>Call (843) 524-4357 to see if you are eligible.</a:t>
            </a: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pic>
        <p:nvPicPr>
          <p:cNvPr id="12" name="Content Placeholder 19">
            <a:extLst>
              <a:ext uri="{FF2B5EF4-FFF2-40B4-BE49-F238E27FC236}">
                <a16:creationId xmlns:a16="http://schemas.microsoft.com/office/drawing/2014/main" id="{A202E02E-B1A0-439C-A84A-8FE88897BC89}"/>
              </a:ext>
            </a:extLst>
          </p:cNvPr>
          <p:cNvPicPr>
            <a:picLocks noChangeAspect="1"/>
          </p:cNvPicPr>
          <p:nvPr/>
        </p:nvPicPr>
        <p:blipFill>
          <a:blip r:embed="rId4"/>
          <a:stretch>
            <a:fillRect/>
          </a:stretch>
        </p:blipFill>
        <p:spPr>
          <a:xfrm>
            <a:off x="495848" y="2170042"/>
            <a:ext cx="6048094" cy="3735458"/>
          </a:xfrm>
          <a:prstGeom prst="rect">
            <a:avLst/>
          </a:prstGeom>
        </p:spPr>
      </p:pic>
    </p:spTree>
    <p:extLst>
      <p:ext uri="{BB962C8B-B14F-4D97-AF65-F5344CB8AC3E}">
        <p14:creationId xmlns:p14="http://schemas.microsoft.com/office/powerpoint/2010/main" val="50035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648930" y="629266"/>
            <a:ext cx="9252154" cy="1223983"/>
          </a:xfrm>
        </p:spPr>
        <p:txBody>
          <a:bodyPr vert="horz" lIns="91440" tIns="45720" rIns="91440" bIns="45720" rtlCol="0" anchor="t">
            <a:normAutofit/>
          </a:bodyPr>
          <a:lstStyle/>
          <a:p>
            <a:pPr>
              <a:lnSpc>
                <a:spcPct val="90000"/>
              </a:lnSpc>
            </a:pPr>
            <a:r>
              <a:rPr lang="en-US" sz="3900" b="1" dirty="0"/>
              <a:t>SC Thrive Rental Assistance Program</a:t>
            </a:r>
            <a:endParaRPr lang="en-US" sz="3900" b="1" u="sng" dirty="0"/>
          </a:p>
        </p:txBody>
      </p:sp>
      <p:sp>
        <p:nvSpPr>
          <p:cNvPr id="22" name="TextBox 21">
            <a:extLst>
              <a:ext uri="{FF2B5EF4-FFF2-40B4-BE49-F238E27FC236}">
                <a16:creationId xmlns:a16="http://schemas.microsoft.com/office/drawing/2014/main" id="{6A39069D-637A-4F8A-A4E7-A7E1EF273412}"/>
              </a:ext>
            </a:extLst>
          </p:cNvPr>
          <p:cNvSpPr txBox="1"/>
          <p:nvPr/>
        </p:nvSpPr>
        <p:spPr>
          <a:xfrm>
            <a:off x="802714" y="1679352"/>
            <a:ext cx="5046293" cy="4196185"/>
          </a:xfrm>
          <a:prstGeom prst="rect">
            <a:avLst/>
          </a:prstGeom>
        </p:spPr>
        <p:txBody>
          <a:bodyPr vert="horz" lIns="91440" tIns="45720" rIns="91440" bIns="45720" rtlCol="0">
            <a:noAutofit/>
          </a:bodyPr>
          <a:lstStyle/>
          <a:p>
            <a:pPr algn="l" fontAlgn="base"/>
            <a:endParaRPr lang="en-US" sz="1400" dirty="0">
              <a:latin typeface="+mj-lt"/>
            </a:endParaRPr>
          </a:p>
          <a:p>
            <a:pPr algn="l" fontAlgn="base"/>
            <a:r>
              <a:rPr lang="en-US" sz="1400" b="0" i="0" dirty="0">
                <a:effectLst/>
                <a:latin typeface="+mj-lt"/>
              </a:rPr>
              <a:t>In an effort to help lessen the outbreak’s economic impacts on state residents, the program will provide emergency assistance to renters affected by shutdowns, closures, layoffs, reduced work hours or unpaid leave due to the COVID-19 health crisis.</a:t>
            </a:r>
          </a:p>
          <a:p>
            <a:pPr algn="l" fontAlgn="base"/>
            <a:r>
              <a:rPr lang="en-US" sz="1400" b="0" i="0" dirty="0">
                <a:effectLst/>
                <a:latin typeface="+mj-lt"/>
              </a:rPr>
              <a:t>Eligible households will receive </a:t>
            </a:r>
            <a:r>
              <a:rPr lang="en-US" sz="1400" b="1" i="0" dirty="0">
                <a:effectLst/>
                <a:latin typeface="+mj-lt"/>
              </a:rPr>
              <a:t>up to $1,500</a:t>
            </a:r>
            <a:r>
              <a:rPr lang="en-US" sz="1400" b="0" i="0" dirty="0">
                <a:effectLst/>
                <a:latin typeface="+mj-lt"/>
              </a:rPr>
              <a:t> for rent in a one-time, lump-sum </a:t>
            </a:r>
            <a:r>
              <a:rPr lang="en-US" sz="1400" b="0" u="sng" dirty="0">
                <a:effectLst/>
                <a:latin typeface="+mj-lt"/>
              </a:rPr>
              <a:t>payment made directly to property owners or management companies.</a:t>
            </a:r>
          </a:p>
          <a:p>
            <a:pPr algn="l" fontAlgn="base"/>
            <a:endParaRPr lang="en-US" sz="1400" b="0" i="1" dirty="0">
              <a:effectLst/>
              <a:latin typeface="+mj-lt"/>
            </a:endParaRPr>
          </a:p>
          <a:p>
            <a:pPr>
              <a:lnSpc>
                <a:spcPct val="90000"/>
              </a:lnSpc>
              <a:spcBef>
                <a:spcPts val="1000"/>
              </a:spcBef>
              <a:buClr>
                <a:schemeClr val="accent1"/>
              </a:buClr>
              <a:buSzPct val="80000"/>
            </a:pPr>
            <a:r>
              <a:rPr lang="en-US" sz="1400" dirty="0">
                <a:effectLst/>
                <a:latin typeface="+mj-lt"/>
                <a:ea typeface="+mj-ea"/>
                <a:cs typeface="+mj-cs"/>
              </a:rPr>
              <a:t> </a:t>
            </a:r>
            <a:endParaRPr lang="en-US" sz="1400" dirty="0">
              <a:latin typeface="+mj-lt"/>
              <a:ea typeface="+mj-ea"/>
              <a:cs typeface="+mj-cs"/>
            </a:endParaRPr>
          </a:p>
          <a:p>
            <a:pPr>
              <a:lnSpc>
                <a:spcPct val="90000"/>
              </a:lnSpc>
              <a:spcBef>
                <a:spcPts val="1000"/>
              </a:spcBef>
              <a:buClr>
                <a:schemeClr val="accent1"/>
              </a:buClr>
              <a:buSzPct val="80000"/>
            </a:pPr>
            <a:r>
              <a:rPr lang="en-US" sz="1400" b="1" dirty="0">
                <a:latin typeface="+mj-lt"/>
                <a:ea typeface="+mj-ea"/>
                <a:cs typeface="+mj-cs"/>
              </a:rPr>
              <a:t>For an application and more information, visit their website at:</a:t>
            </a:r>
          </a:p>
          <a:p>
            <a:pPr>
              <a:lnSpc>
                <a:spcPct val="90000"/>
              </a:lnSpc>
              <a:spcBef>
                <a:spcPts val="1000"/>
              </a:spcBef>
              <a:buClr>
                <a:schemeClr val="accent1"/>
              </a:buClr>
              <a:buSzPct val="80000"/>
            </a:pPr>
            <a:endParaRPr lang="en-US" sz="1400" b="1" dirty="0">
              <a:latin typeface="+mj-lt"/>
              <a:ea typeface="+mj-ea"/>
              <a:cs typeface="+mj-cs"/>
            </a:endParaRPr>
          </a:p>
          <a:p>
            <a:pPr>
              <a:lnSpc>
                <a:spcPct val="90000"/>
              </a:lnSpc>
              <a:spcBef>
                <a:spcPts val="1000"/>
              </a:spcBef>
              <a:buClr>
                <a:schemeClr val="accent1"/>
              </a:buClr>
              <a:buSzPct val="80000"/>
            </a:pPr>
            <a:r>
              <a:rPr lang="en-US" sz="1400" b="1" dirty="0">
                <a:solidFill>
                  <a:srgbClr val="99F864"/>
                </a:solidFill>
                <a:latin typeface="+mj-lt"/>
                <a:ea typeface="+mj-ea"/>
                <a:cs typeface="+mj-cs"/>
                <a:hlinkClick r:id="rId4"/>
              </a:rPr>
              <a:t>https://scthrive.org/covid-19-rental-assistance-program/</a:t>
            </a:r>
            <a:endParaRPr lang="en-US" sz="1400" b="1" dirty="0">
              <a:solidFill>
                <a:srgbClr val="99F864"/>
              </a:solidFill>
              <a:latin typeface="+mj-lt"/>
              <a:ea typeface="+mj-ea"/>
              <a:cs typeface="+mj-cs"/>
            </a:endParaRPr>
          </a:p>
          <a:p>
            <a:pPr>
              <a:lnSpc>
                <a:spcPct val="90000"/>
              </a:lnSpc>
              <a:spcBef>
                <a:spcPts val="1000"/>
              </a:spcBef>
              <a:buClr>
                <a:schemeClr val="accent1"/>
              </a:buClr>
              <a:buSzPct val="80000"/>
            </a:pPr>
            <a:endParaRPr lang="en-US" sz="1400" b="1" dirty="0">
              <a:solidFill>
                <a:srgbClr val="99F864"/>
              </a:solidFill>
              <a:latin typeface="+mj-lt"/>
              <a:ea typeface="+mj-ea"/>
              <a:cs typeface="+mj-cs"/>
            </a:endParaRP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pic>
        <p:nvPicPr>
          <p:cNvPr id="7" name="Picture 6">
            <a:extLst>
              <a:ext uri="{FF2B5EF4-FFF2-40B4-BE49-F238E27FC236}">
                <a16:creationId xmlns:a16="http://schemas.microsoft.com/office/drawing/2014/main" id="{DBFBA893-2F28-4AE2-950A-CD12AF1721FC}"/>
              </a:ext>
            </a:extLst>
          </p:cNvPr>
          <p:cNvPicPr>
            <a:picLocks noChangeAspect="1"/>
          </p:cNvPicPr>
          <p:nvPr/>
        </p:nvPicPr>
        <p:blipFill>
          <a:blip r:embed="rId5"/>
          <a:stretch>
            <a:fillRect/>
          </a:stretch>
        </p:blipFill>
        <p:spPr>
          <a:xfrm>
            <a:off x="6342994" y="1434161"/>
            <a:ext cx="5592072" cy="5235938"/>
          </a:xfrm>
          <a:prstGeom prst="rect">
            <a:avLst/>
          </a:prstGeom>
        </p:spPr>
      </p:pic>
    </p:spTree>
    <p:extLst>
      <p:ext uri="{BB962C8B-B14F-4D97-AF65-F5344CB8AC3E}">
        <p14:creationId xmlns:p14="http://schemas.microsoft.com/office/powerpoint/2010/main" val="2467430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Local</a:t>
            </a:r>
            <a:br>
              <a:rPr lang="en-US" sz="4200" b="1" dirty="0">
                <a:solidFill>
                  <a:srgbClr val="99F864"/>
                </a:solidFill>
              </a:rPr>
            </a:br>
            <a:r>
              <a:rPr lang="en-US" sz="4200" b="1" dirty="0">
                <a:solidFill>
                  <a:srgbClr val="99F864"/>
                </a:solidFill>
              </a:rPr>
              <a:t>Financial Assistance</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Beaufort, Jasper, Colleton &amp; Hampton Counties</a:t>
            </a:r>
            <a:endParaRPr lang="en-US" sz="4200" b="1" dirty="0">
              <a:solidFill>
                <a:srgbClr val="99F864"/>
              </a:solidFill>
            </a:endParaRP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90" y="859514"/>
            <a:ext cx="6329768" cy="5452386"/>
          </a:xfrm>
          <a:prstGeom prst="rect">
            <a:avLst/>
          </a:prstGeom>
        </p:spPr>
        <p:txBody>
          <a:bodyPr vert="horz" lIns="91440" tIns="45720" rIns="91440" bIns="45720" rtlCol="0">
            <a:normAutofit fontScale="92500" lnSpcReduction="10000"/>
          </a:bodyPr>
          <a:lstStyle/>
          <a:p>
            <a:pPr algn="l" fontAlgn="base"/>
            <a:endParaRPr lang="en-US" sz="1600" dirty="0">
              <a:latin typeface="+mj-lt"/>
            </a:endParaRPr>
          </a:p>
          <a:p>
            <a:pPr fontAlgn="base"/>
            <a:r>
              <a:rPr lang="en-US" sz="1900" b="1" i="0" u="sng" dirty="0">
                <a:effectLst/>
                <a:latin typeface="+mj-lt"/>
              </a:rPr>
              <a:t>Salvation Army</a:t>
            </a:r>
            <a:endParaRPr lang="en-US" sz="1900" b="1" u="sng" dirty="0">
              <a:latin typeface="+mj-lt"/>
            </a:endParaRPr>
          </a:p>
          <a:p>
            <a:pPr fontAlgn="base"/>
            <a:endParaRPr lang="en-US" sz="1900" b="1" i="0" u="sng" dirty="0">
              <a:effectLst/>
              <a:latin typeface="+mj-lt"/>
            </a:endParaRPr>
          </a:p>
          <a:p>
            <a:pPr fontAlgn="base"/>
            <a:r>
              <a:rPr lang="en-US" sz="1900" b="1" i="1" dirty="0">
                <a:solidFill>
                  <a:srgbClr val="99F864"/>
                </a:solidFill>
                <a:effectLst/>
                <a:latin typeface="+mj-lt"/>
              </a:rPr>
              <a:t>(843) 524-3727</a:t>
            </a:r>
          </a:p>
          <a:p>
            <a:pPr fontAlgn="base"/>
            <a:r>
              <a:rPr lang="en-US" sz="1900" b="1" i="1" dirty="0">
                <a:solidFill>
                  <a:srgbClr val="99F864"/>
                </a:solidFill>
                <a:latin typeface="+mj-lt"/>
              </a:rPr>
              <a:t>2505 North Street, Beaufort, SC 29901</a:t>
            </a:r>
          </a:p>
          <a:p>
            <a:pPr fontAlgn="base"/>
            <a:r>
              <a:rPr lang="en-US" sz="1900" b="1" i="1" dirty="0">
                <a:solidFill>
                  <a:srgbClr val="99F864"/>
                </a:solidFill>
                <a:effectLst/>
                <a:latin typeface="+mj-lt"/>
              </a:rPr>
              <a:t>Office hours are from 9-12 and 1-3, M-F</a:t>
            </a:r>
          </a:p>
          <a:p>
            <a:pPr fontAlgn="base"/>
            <a:r>
              <a:rPr lang="en-US" sz="1900" b="1" i="1" dirty="0">
                <a:solidFill>
                  <a:srgbClr val="99F864"/>
                </a:solidFill>
                <a:effectLst/>
                <a:latin typeface="+mj-lt"/>
              </a:rPr>
              <a:t>Must have Photo ID, Bill and Shut Off Notice</a:t>
            </a:r>
          </a:p>
          <a:p>
            <a:pPr fontAlgn="base"/>
            <a:endParaRPr lang="en-US" sz="1600" b="1" u="sng" dirty="0">
              <a:latin typeface="+mj-lt"/>
            </a:endParaRPr>
          </a:p>
          <a:p>
            <a:pPr algn="l"/>
            <a:r>
              <a:rPr lang="en-US" sz="1600" b="1" i="0" dirty="0">
                <a:effectLst/>
                <a:latin typeface="+mj-lt"/>
              </a:rPr>
              <a:t>Get Help</a:t>
            </a:r>
          </a:p>
          <a:p>
            <a:pPr algn="l"/>
            <a:r>
              <a:rPr lang="en-US" sz="1600" b="0" i="0" dirty="0">
                <a:effectLst/>
                <a:latin typeface="+mj-lt"/>
              </a:rPr>
              <a:t>If you are in need of support, there are many ways The Salvation Army may be able to help. Please feel free to contact us about the services below:</a:t>
            </a:r>
          </a:p>
          <a:p>
            <a:pPr lvl="1">
              <a:buFont typeface="Arial" panose="020B0604020202020204" pitchFamily="34" charset="0"/>
              <a:buChar char="•"/>
            </a:pPr>
            <a:r>
              <a:rPr lang="en-US" sz="1600" b="0" i="0" dirty="0">
                <a:effectLst/>
                <a:latin typeface="+mj-lt"/>
              </a:rPr>
              <a:t>Food Pantry</a:t>
            </a:r>
          </a:p>
          <a:p>
            <a:pPr lvl="1">
              <a:buFont typeface="Arial" panose="020B0604020202020204" pitchFamily="34" charset="0"/>
              <a:buChar char="•"/>
            </a:pPr>
            <a:r>
              <a:rPr lang="en-US" sz="1600" b="0" i="0" dirty="0">
                <a:effectLst/>
                <a:latin typeface="+mj-lt"/>
              </a:rPr>
              <a:t>Emergency Assistance - Rent and Utilities</a:t>
            </a:r>
          </a:p>
          <a:p>
            <a:pPr lvl="1">
              <a:buFont typeface="Arial" panose="020B0604020202020204" pitchFamily="34" charset="0"/>
              <a:buChar char="•"/>
            </a:pPr>
            <a:r>
              <a:rPr lang="en-US" sz="1600" b="0" i="0" dirty="0">
                <a:effectLst/>
                <a:latin typeface="+mj-lt"/>
              </a:rPr>
              <a:t>Christmas Assistance</a:t>
            </a:r>
          </a:p>
          <a:p>
            <a:pPr lvl="1">
              <a:buFont typeface="Arial" panose="020B0604020202020204" pitchFamily="34" charset="0"/>
              <a:buChar char="•"/>
            </a:pPr>
            <a:r>
              <a:rPr lang="en-US" sz="1600" b="0" i="0" dirty="0">
                <a:effectLst/>
                <a:latin typeface="+mj-lt"/>
              </a:rPr>
              <a:t>Worship</a:t>
            </a:r>
          </a:p>
          <a:p>
            <a:pPr lvl="1">
              <a:buFont typeface="Arial" panose="020B0604020202020204" pitchFamily="34" charset="0"/>
              <a:buChar char="•"/>
            </a:pPr>
            <a:r>
              <a:rPr lang="en-US" sz="1600" b="0" i="0" dirty="0">
                <a:effectLst/>
                <a:latin typeface="+mj-lt"/>
              </a:rPr>
              <a:t>Emergency Disaster Services</a:t>
            </a:r>
          </a:p>
          <a:p>
            <a:pPr algn="l"/>
            <a:r>
              <a:rPr lang="en-US" sz="1600" b="1" i="0" dirty="0">
                <a:effectLst/>
                <a:latin typeface="+mj-lt"/>
              </a:rPr>
              <a:t>	Spiritual Help</a:t>
            </a:r>
          </a:p>
          <a:p>
            <a:pPr algn="l"/>
            <a:endParaRPr lang="en-US" sz="1600" b="1" i="0" dirty="0">
              <a:effectLst/>
              <a:latin typeface="+mj-lt"/>
            </a:endParaRPr>
          </a:p>
          <a:p>
            <a:pPr fontAlgn="base"/>
            <a:r>
              <a:rPr lang="en-US" sz="1600" b="0" i="0" dirty="0">
                <a:effectLst/>
                <a:latin typeface="+mj-lt"/>
              </a:rPr>
              <a:t> </a:t>
            </a:r>
          </a:p>
          <a:p>
            <a:pPr>
              <a:lnSpc>
                <a:spcPct val="90000"/>
              </a:lnSpc>
              <a:spcBef>
                <a:spcPts val="1000"/>
              </a:spcBef>
              <a:buClr>
                <a:schemeClr val="accent1"/>
              </a:buClr>
              <a:buSzPct val="80000"/>
            </a:pPr>
            <a:r>
              <a:rPr lang="en-US" sz="1500" b="1" dirty="0">
                <a:latin typeface="+mj-lt"/>
                <a:ea typeface="+mj-ea"/>
                <a:cs typeface="+mj-cs"/>
              </a:rPr>
              <a:t>For more information, visit their website at: </a:t>
            </a:r>
          </a:p>
          <a:p>
            <a:pPr>
              <a:lnSpc>
                <a:spcPct val="90000"/>
              </a:lnSpc>
              <a:spcBef>
                <a:spcPts val="1000"/>
              </a:spcBef>
              <a:buClr>
                <a:schemeClr val="accent1"/>
              </a:buClr>
              <a:buSzPct val="80000"/>
            </a:pPr>
            <a:r>
              <a:rPr lang="en-US" sz="1500" b="1" dirty="0">
                <a:solidFill>
                  <a:srgbClr val="99F864"/>
                </a:solidFill>
                <a:latin typeface="+mj-lt"/>
                <a:ea typeface="+mj-ea"/>
                <a:cs typeface="+mj-cs"/>
              </a:rPr>
              <a:t>https://www.salvationarmycarolinas.org/beaufort/</a:t>
            </a:r>
          </a:p>
          <a:p>
            <a:pPr>
              <a:lnSpc>
                <a:spcPct val="90000"/>
              </a:lnSpc>
              <a:spcBef>
                <a:spcPts val="1000"/>
              </a:spcBef>
              <a:buClr>
                <a:schemeClr val="accent1"/>
              </a:buClr>
              <a:buSzPct val="80000"/>
            </a:pPr>
            <a:r>
              <a:rPr lang="en-US" sz="1400" b="1" dirty="0">
                <a:solidFill>
                  <a:srgbClr val="99F864"/>
                </a:solidFill>
                <a:latin typeface="+mj-lt"/>
              </a:rPr>
              <a:t>Email: BeaufortSC@uss.salvationarmy.org</a:t>
            </a:r>
            <a:endParaRPr lang="en-US" sz="1500" b="1" dirty="0">
              <a:solidFill>
                <a:srgbClr val="99F864"/>
              </a:solidFill>
              <a:latin typeface="+mj-lt"/>
              <a:ea typeface="+mj-ea"/>
              <a:cs typeface="+mj-cs"/>
            </a:endParaRPr>
          </a:p>
          <a:p>
            <a:pPr>
              <a:lnSpc>
                <a:spcPct val="90000"/>
              </a:lnSpc>
              <a:spcBef>
                <a:spcPts val="1000"/>
              </a:spcBef>
              <a:buClr>
                <a:schemeClr val="accent1"/>
              </a:buClr>
              <a:buSzPct val="80000"/>
            </a:pPr>
            <a:endParaRPr lang="en-US" sz="1700" b="1" dirty="0">
              <a:latin typeface="+mj-lt"/>
              <a:ea typeface="+mj-ea"/>
              <a:cs typeface="+mj-cs"/>
            </a:endParaRPr>
          </a:p>
        </p:txBody>
      </p:sp>
    </p:spTree>
    <p:extLst>
      <p:ext uri="{BB962C8B-B14F-4D97-AF65-F5344CB8AC3E}">
        <p14:creationId xmlns:p14="http://schemas.microsoft.com/office/powerpoint/2010/main" val="2465570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Local</a:t>
            </a:r>
            <a:br>
              <a:rPr lang="en-US" sz="4200" b="1" dirty="0">
                <a:solidFill>
                  <a:srgbClr val="99F864"/>
                </a:solidFill>
              </a:rPr>
            </a:br>
            <a:r>
              <a:rPr lang="en-US" sz="4200" b="1" dirty="0">
                <a:solidFill>
                  <a:srgbClr val="99F864"/>
                </a:solidFill>
              </a:rPr>
              <a:t>Financial Assistance</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Beaufort &amp; Jasper Counties</a:t>
            </a:r>
            <a:endParaRPr lang="en-US" sz="4200" b="1" dirty="0">
              <a:solidFill>
                <a:srgbClr val="99F864"/>
              </a:solidFill>
            </a:endParaRP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90" y="859514"/>
            <a:ext cx="6329768" cy="5452386"/>
          </a:xfrm>
          <a:prstGeom prst="rect">
            <a:avLst/>
          </a:prstGeom>
        </p:spPr>
        <p:txBody>
          <a:bodyPr vert="horz" lIns="91440" tIns="45720" rIns="91440" bIns="45720" rtlCol="0">
            <a:normAutofit fontScale="85000" lnSpcReduction="10000"/>
          </a:bodyPr>
          <a:lstStyle/>
          <a:p>
            <a:pPr algn="l" fontAlgn="base"/>
            <a:endParaRPr lang="en-US" sz="1600" dirty="0">
              <a:latin typeface="+mj-lt"/>
            </a:endParaRPr>
          </a:p>
          <a:p>
            <a:pPr algn="l" fontAlgn="base"/>
            <a:endParaRPr lang="en-US" sz="2000" b="0" i="0" dirty="0">
              <a:solidFill>
                <a:srgbClr val="333333"/>
              </a:solidFill>
              <a:effectLst/>
              <a:latin typeface="+mj-lt"/>
            </a:endParaRPr>
          </a:p>
          <a:p>
            <a:pPr fontAlgn="base"/>
            <a:r>
              <a:rPr lang="en-US" sz="2000" b="1" u="sng" dirty="0">
                <a:latin typeface="+mj-lt"/>
              </a:rPr>
              <a:t>Beaufort – Jasper Equal Opportunity Commission</a:t>
            </a:r>
          </a:p>
          <a:p>
            <a:pPr fontAlgn="base"/>
            <a:r>
              <a:rPr lang="en-US" sz="2000" b="1" dirty="0">
                <a:solidFill>
                  <a:srgbClr val="99F864"/>
                </a:solidFill>
                <a:latin typeface="+mj-lt"/>
              </a:rPr>
              <a:t>(843 255-7220 Beaufort / (843) 726-5586 Jasper</a:t>
            </a:r>
          </a:p>
          <a:p>
            <a:pPr algn="l" fontAlgn="base"/>
            <a:endParaRPr lang="en-US" sz="2000" b="0" i="0" dirty="0">
              <a:effectLst/>
              <a:latin typeface="+mj-lt"/>
            </a:endParaRPr>
          </a:p>
          <a:p>
            <a:pPr algn="l" fontAlgn="base"/>
            <a:r>
              <a:rPr lang="en-US" sz="2000" b="0" i="0" dirty="0">
                <a:effectLst/>
                <a:latin typeface="+mj-lt"/>
              </a:rPr>
              <a:t>OUR SERVICES</a:t>
            </a:r>
          </a:p>
          <a:p>
            <a:pPr algn="l" fontAlgn="base"/>
            <a:r>
              <a:rPr lang="en-US" sz="2000" b="0" i="0" dirty="0">
                <a:effectLst/>
                <a:latin typeface="+mj-lt"/>
              </a:rPr>
              <a:t>Reducing the effects of poverty in Beaufort and Jasper counties by promoting self-sufficiency and economic independence.</a:t>
            </a:r>
          </a:p>
          <a:p>
            <a:pPr algn="l" fontAlgn="base"/>
            <a:endParaRPr lang="en-US" sz="2000" b="0" i="0" dirty="0">
              <a:effectLst/>
              <a:latin typeface="+mj-lt"/>
            </a:endParaRPr>
          </a:p>
          <a:p>
            <a:pPr algn="l" fontAlgn="base"/>
            <a:r>
              <a:rPr lang="en-US" sz="2000" b="0" i="0" dirty="0">
                <a:effectLst/>
                <a:latin typeface="+mj-lt"/>
              </a:rPr>
              <a:t>Elevating health, education, and economic standards of low-income residents in our services delivery area is our primary focus. We serve as a network for the state’s not-for-profit and related governmental units to address the daily challenges of the disadvantaged in South Carolina</a:t>
            </a:r>
            <a:endParaRPr lang="en-US" sz="2000" b="1" i="0" u="sng" dirty="0">
              <a:effectLst/>
              <a:latin typeface="+mj-lt"/>
            </a:endParaRPr>
          </a:p>
          <a:p>
            <a:pPr algn="l" fontAlgn="base"/>
            <a:endParaRPr lang="en-US" sz="2000" b="0" i="0" dirty="0">
              <a:effectLst/>
              <a:latin typeface="+mj-lt"/>
            </a:endParaRPr>
          </a:p>
          <a:p>
            <a:pPr algn="l" fontAlgn="base"/>
            <a:r>
              <a:rPr lang="en-US" sz="2000" b="0" i="0" dirty="0">
                <a:effectLst/>
                <a:latin typeface="+mj-lt"/>
              </a:rPr>
              <a:t>GENERAL EMERGENCY ASSISTANCE PROGRAM (GEAP)</a:t>
            </a:r>
          </a:p>
          <a:p>
            <a:pPr fontAlgn="base"/>
            <a:r>
              <a:rPr lang="en-US" sz="2000" b="0" i="0" dirty="0">
                <a:effectLst/>
                <a:latin typeface="+mj-lt"/>
              </a:rPr>
              <a:t>LOW-INCOME ENERGY ASSISTANCE PROGRAM (LIHEAP)</a:t>
            </a:r>
          </a:p>
          <a:p>
            <a:pPr algn="l"/>
            <a:endParaRPr lang="en-US" sz="1600" b="1" i="0" dirty="0">
              <a:effectLst/>
              <a:latin typeface="+mj-lt"/>
            </a:endParaRPr>
          </a:p>
          <a:p>
            <a:pPr fontAlgn="base"/>
            <a:r>
              <a:rPr lang="en-US" sz="1600" b="0" i="0" dirty="0">
                <a:effectLst/>
                <a:latin typeface="+mj-lt"/>
              </a:rPr>
              <a:t> </a:t>
            </a:r>
          </a:p>
          <a:p>
            <a:pPr>
              <a:lnSpc>
                <a:spcPct val="90000"/>
              </a:lnSpc>
              <a:spcBef>
                <a:spcPts val="1000"/>
              </a:spcBef>
              <a:buClr>
                <a:schemeClr val="accent1"/>
              </a:buClr>
              <a:buSzPct val="80000"/>
            </a:pPr>
            <a:r>
              <a:rPr lang="en-US" sz="1500" b="1" dirty="0">
                <a:latin typeface="+mj-lt"/>
                <a:ea typeface="+mj-ea"/>
                <a:cs typeface="+mj-cs"/>
              </a:rPr>
              <a:t>For more information, visit their website at: </a:t>
            </a:r>
          </a:p>
          <a:p>
            <a:pPr>
              <a:lnSpc>
                <a:spcPct val="90000"/>
              </a:lnSpc>
              <a:spcBef>
                <a:spcPts val="1000"/>
              </a:spcBef>
              <a:buClr>
                <a:schemeClr val="accent1"/>
              </a:buClr>
              <a:buSzPct val="80000"/>
            </a:pPr>
            <a:r>
              <a:rPr lang="en-US" sz="1500" b="1" dirty="0">
                <a:solidFill>
                  <a:srgbClr val="99F864"/>
                </a:solidFill>
                <a:latin typeface="+mj-lt"/>
                <a:ea typeface="+mj-ea"/>
                <a:cs typeface="+mj-cs"/>
              </a:rPr>
              <a:t>https://thebjeoc.org/</a:t>
            </a:r>
            <a:endParaRPr lang="en-US" sz="1700" b="1" dirty="0">
              <a:latin typeface="+mj-lt"/>
              <a:ea typeface="+mj-ea"/>
              <a:cs typeface="+mj-cs"/>
            </a:endParaRPr>
          </a:p>
        </p:txBody>
      </p:sp>
    </p:spTree>
    <p:extLst>
      <p:ext uri="{BB962C8B-B14F-4D97-AF65-F5344CB8AC3E}">
        <p14:creationId xmlns:p14="http://schemas.microsoft.com/office/powerpoint/2010/main" val="3397927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89" y="804672"/>
            <a:ext cx="6738125" cy="5587130"/>
          </a:xfrm>
          <a:prstGeom prst="rect">
            <a:avLst/>
          </a:prstGeom>
        </p:spPr>
        <p:txBody>
          <a:bodyPr vert="horz" lIns="91440" tIns="45720" rIns="91440" bIns="45720" rtlCol="0">
            <a:normAutofit fontScale="92500" lnSpcReduction="10000"/>
          </a:bodyPr>
          <a:lstStyle/>
          <a:p>
            <a:pPr fontAlgn="base"/>
            <a:endParaRPr lang="en-US" sz="1600" dirty="0">
              <a:latin typeface="+mj-lt"/>
            </a:endParaRPr>
          </a:p>
          <a:p>
            <a:pPr fontAlgn="base"/>
            <a:r>
              <a:rPr lang="en-US" sz="1900" b="1" i="0" u="sng" dirty="0">
                <a:effectLst/>
                <a:latin typeface="+mj-lt"/>
              </a:rPr>
              <a:t>AGAPE Family Life Center</a:t>
            </a:r>
          </a:p>
          <a:p>
            <a:pPr fontAlgn="base"/>
            <a:endParaRPr lang="en-US" sz="1900" b="1" i="1" dirty="0">
              <a:solidFill>
                <a:srgbClr val="99F864"/>
              </a:solidFill>
              <a:latin typeface="+mj-lt"/>
            </a:endParaRPr>
          </a:p>
          <a:p>
            <a:pPr fontAlgn="base"/>
            <a:r>
              <a:rPr lang="en-US" sz="1900" b="1" i="1" dirty="0">
                <a:solidFill>
                  <a:srgbClr val="99F864"/>
                </a:solidFill>
                <a:latin typeface="+mj-lt"/>
              </a:rPr>
              <a:t>(843) 784-6008</a:t>
            </a:r>
            <a:endParaRPr lang="en-US" sz="1900" b="1" i="1" dirty="0">
              <a:solidFill>
                <a:srgbClr val="99F864"/>
              </a:solidFill>
              <a:effectLst/>
              <a:latin typeface="+mj-lt"/>
            </a:endParaRPr>
          </a:p>
          <a:p>
            <a:pPr fontAlgn="base"/>
            <a:endParaRPr lang="en-US" sz="1600" b="1" u="sng" dirty="0">
              <a:latin typeface="+mj-lt"/>
            </a:endParaRPr>
          </a:p>
          <a:p>
            <a:endParaRPr lang="en-US" sz="1600" b="1" i="0" cap="all" dirty="0">
              <a:solidFill>
                <a:srgbClr val="D4252C"/>
              </a:solidFill>
              <a:effectLst/>
              <a:latin typeface="+mj-lt"/>
            </a:endParaRPr>
          </a:p>
          <a:p>
            <a:r>
              <a:rPr lang="en-US" sz="2400" b="1" i="1" dirty="0">
                <a:effectLst/>
                <a:latin typeface="Montserrat"/>
              </a:rPr>
              <a:t>MISSION STATEMENT: </a:t>
            </a:r>
            <a:r>
              <a:rPr lang="en-US" sz="2400" b="0" i="1" dirty="0">
                <a:effectLst/>
                <a:latin typeface="Montserrat"/>
              </a:rPr>
              <a:t>AGAPE FAMILY LIFE CENTER  IS COMMITTED TO EMPOWERING INDIVIDUALS, PROMOTING FAMILY EXCELLENCE AND NURTURING BETTER HEALTH AND WELLNESS IN JASPER COUNTY.</a:t>
            </a:r>
          </a:p>
          <a:p>
            <a:endParaRPr lang="en-US" sz="2400" dirty="0">
              <a:effectLst/>
            </a:endParaRPr>
          </a:p>
          <a:p>
            <a:r>
              <a:rPr lang="en-US" sz="2400" b="0" i="0" dirty="0">
                <a:effectLst/>
                <a:latin typeface="Montserrat"/>
              </a:rPr>
              <a:t>We are organized and operated as a non-profit charitable tax-exempt organization. The Board of Directors is comprised of grassroots members representative of the economically and culturally diverse population it serves. </a:t>
            </a:r>
            <a:endParaRPr lang="en-US" sz="2400" b="0" i="0" dirty="0">
              <a:effectLst/>
              <a:latin typeface="Roboto"/>
            </a:endParaRPr>
          </a:p>
          <a:p>
            <a:pPr algn="l"/>
            <a:br>
              <a:rPr lang="en-US" sz="2100" b="0" i="0" dirty="0">
                <a:effectLst/>
                <a:latin typeface="Open Sans"/>
              </a:rPr>
            </a:br>
            <a:r>
              <a:rPr lang="en-US" sz="1600" b="0" i="0" dirty="0">
                <a:effectLst/>
                <a:latin typeface="+mj-lt"/>
              </a:rPr>
              <a:t> </a:t>
            </a:r>
          </a:p>
          <a:p>
            <a:pPr>
              <a:lnSpc>
                <a:spcPct val="90000"/>
              </a:lnSpc>
              <a:spcBef>
                <a:spcPts val="1000"/>
              </a:spcBef>
              <a:buClr>
                <a:schemeClr val="accent1"/>
              </a:buClr>
              <a:buSzPct val="80000"/>
            </a:pPr>
            <a:r>
              <a:rPr lang="en-US" sz="1500" b="1" dirty="0">
                <a:latin typeface="+mj-lt"/>
                <a:ea typeface="+mj-ea"/>
                <a:cs typeface="+mj-cs"/>
              </a:rPr>
              <a:t>For more information, visit their website at:</a:t>
            </a:r>
          </a:p>
          <a:p>
            <a:pPr>
              <a:lnSpc>
                <a:spcPct val="90000"/>
              </a:lnSpc>
              <a:spcBef>
                <a:spcPts val="1000"/>
              </a:spcBef>
              <a:buClr>
                <a:schemeClr val="accent1"/>
              </a:buClr>
              <a:buSzPct val="80000"/>
            </a:pPr>
            <a:r>
              <a:rPr lang="en-US" sz="1700" b="1" dirty="0">
                <a:solidFill>
                  <a:srgbClr val="99F864"/>
                </a:solidFill>
                <a:latin typeface="+mj-lt"/>
                <a:ea typeface="+mj-ea"/>
                <a:cs typeface="+mj-cs"/>
              </a:rPr>
              <a:t>https://www.agapeflc.org/</a:t>
            </a:r>
          </a:p>
        </p:txBody>
      </p:sp>
      <p:sp>
        <p:nvSpPr>
          <p:cNvPr id="12" name="Title 4">
            <a:extLst>
              <a:ext uri="{FF2B5EF4-FFF2-40B4-BE49-F238E27FC236}">
                <a16:creationId xmlns:a16="http://schemas.microsoft.com/office/drawing/2014/main" id="{2598BE1F-73B5-419C-9DED-A4F7FC8499E5}"/>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Local</a:t>
            </a:r>
            <a:br>
              <a:rPr lang="en-US" sz="4200" b="1" dirty="0">
                <a:solidFill>
                  <a:srgbClr val="99F864"/>
                </a:solidFill>
              </a:rPr>
            </a:br>
            <a:r>
              <a:rPr lang="en-US" sz="4200" b="1" dirty="0">
                <a:solidFill>
                  <a:srgbClr val="99F864"/>
                </a:solidFill>
              </a:rPr>
              <a:t>Financial Assistance</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Jasper Residents</a:t>
            </a:r>
            <a:br>
              <a:rPr lang="en-US" sz="4200" b="1" dirty="0">
                <a:solidFill>
                  <a:srgbClr val="99F864"/>
                </a:solidFill>
              </a:rPr>
            </a:br>
            <a:endParaRPr lang="en-US" sz="4200" b="1" dirty="0">
              <a:solidFill>
                <a:srgbClr val="99F864"/>
              </a:solidFill>
            </a:endParaRPr>
          </a:p>
        </p:txBody>
      </p:sp>
      <p:pic>
        <p:nvPicPr>
          <p:cNvPr id="5" name="Picture 4">
            <a:extLst>
              <a:ext uri="{FF2B5EF4-FFF2-40B4-BE49-F238E27FC236}">
                <a16:creationId xmlns:a16="http://schemas.microsoft.com/office/drawing/2014/main" id="{52D5666F-301D-45B4-805F-7BD31C23D307}"/>
              </a:ext>
            </a:extLst>
          </p:cNvPr>
          <p:cNvPicPr>
            <a:picLocks noChangeAspect="1"/>
          </p:cNvPicPr>
          <p:nvPr/>
        </p:nvPicPr>
        <p:blipFill>
          <a:blip r:embed="rId5"/>
          <a:stretch>
            <a:fillRect/>
          </a:stretch>
        </p:blipFill>
        <p:spPr>
          <a:xfrm>
            <a:off x="978472" y="4642008"/>
            <a:ext cx="3366837" cy="1279398"/>
          </a:xfrm>
          <a:prstGeom prst="rect">
            <a:avLst/>
          </a:prstGeom>
        </p:spPr>
      </p:pic>
    </p:spTree>
    <p:extLst>
      <p:ext uri="{BB962C8B-B14F-4D97-AF65-F5344CB8AC3E}">
        <p14:creationId xmlns:p14="http://schemas.microsoft.com/office/powerpoint/2010/main" val="2389010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89" y="804672"/>
            <a:ext cx="6738125" cy="5587130"/>
          </a:xfrm>
          <a:prstGeom prst="rect">
            <a:avLst/>
          </a:prstGeom>
        </p:spPr>
        <p:txBody>
          <a:bodyPr vert="horz" lIns="91440" tIns="45720" rIns="91440" bIns="45720" rtlCol="0">
            <a:normAutofit fontScale="85000" lnSpcReduction="20000"/>
          </a:bodyPr>
          <a:lstStyle/>
          <a:p>
            <a:pPr fontAlgn="base"/>
            <a:endParaRPr lang="en-US" sz="1600" dirty="0">
              <a:latin typeface="+mj-lt"/>
            </a:endParaRPr>
          </a:p>
          <a:p>
            <a:pPr fontAlgn="base"/>
            <a:r>
              <a:rPr lang="en-US" sz="1900" b="1" i="0" u="sng" dirty="0">
                <a:effectLst/>
                <a:latin typeface="+mj-lt"/>
              </a:rPr>
              <a:t>Antioch Educational Center</a:t>
            </a:r>
          </a:p>
          <a:p>
            <a:pPr fontAlgn="base"/>
            <a:endParaRPr lang="en-US" sz="1900" b="1" i="1" dirty="0">
              <a:solidFill>
                <a:srgbClr val="99F864"/>
              </a:solidFill>
              <a:latin typeface="+mj-lt"/>
            </a:endParaRPr>
          </a:p>
          <a:p>
            <a:pPr fontAlgn="base"/>
            <a:r>
              <a:rPr lang="en-US" sz="1900" b="1" i="1" dirty="0">
                <a:solidFill>
                  <a:srgbClr val="99F864"/>
                </a:solidFill>
                <a:latin typeface="+mj-lt"/>
              </a:rPr>
              <a:t>(843) 645-9400</a:t>
            </a:r>
            <a:endParaRPr lang="en-US" sz="1900" b="1" i="1" dirty="0">
              <a:solidFill>
                <a:srgbClr val="99F864"/>
              </a:solidFill>
              <a:effectLst/>
              <a:latin typeface="+mj-lt"/>
            </a:endParaRPr>
          </a:p>
          <a:p>
            <a:pPr fontAlgn="base"/>
            <a:endParaRPr lang="en-US" sz="1600" b="1" u="sng" dirty="0">
              <a:latin typeface="+mj-lt"/>
            </a:endParaRPr>
          </a:p>
          <a:p>
            <a:endParaRPr lang="en-US" sz="1600" b="1" i="0" cap="all" dirty="0">
              <a:solidFill>
                <a:srgbClr val="D4252C"/>
              </a:solidFill>
              <a:effectLst/>
              <a:latin typeface="+mj-lt"/>
            </a:endParaRPr>
          </a:p>
          <a:p>
            <a:pPr lvl="0" defTabSz="914400" eaLnBrk="0" fontAlgn="base" hangingPunct="0">
              <a:spcBef>
                <a:spcPct val="0"/>
              </a:spcBef>
              <a:spcAft>
                <a:spcPct val="0"/>
              </a:spcAft>
            </a:pPr>
            <a:r>
              <a:rPr kumimoji="0" lang="en-US" altLang="en-US" sz="2400" b="0" i="0" u="none" strike="noStrike" cap="none" normalizeH="0" baseline="0" dirty="0">
                <a:ln>
                  <a:noFill/>
                </a:ln>
                <a:effectLst/>
                <a:latin typeface="+mj-lt"/>
              </a:rPr>
              <a:t>Due to the Coronavirus, AEC will be serving its neighbors online and by phone until further notice. Please contact us at (843) 645-9400 or </a:t>
            </a:r>
            <a:r>
              <a:rPr lang="en-US" altLang="en-US" sz="2400" dirty="0">
                <a:latin typeface="+mj-lt"/>
              </a:rPr>
              <a:t>by email Monday – Saturday   8am – 6pm </a:t>
            </a:r>
            <a:r>
              <a:rPr kumimoji="0" lang="en-US" altLang="en-US" sz="2400" b="0" i="0" u="none" strike="noStrike" cap="none" normalizeH="0" baseline="0" dirty="0">
                <a:ln>
                  <a:noFill/>
                </a:ln>
                <a:effectLst/>
                <a:latin typeface="+mj-lt"/>
              </a:rPr>
              <a:t>at </a:t>
            </a:r>
            <a:r>
              <a:rPr kumimoji="0" lang="en-US" altLang="en-US" sz="2400" b="0" i="0" u="none" strike="noStrike" cap="none" normalizeH="0" baseline="0" dirty="0">
                <a:ln>
                  <a:noFill/>
                </a:ln>
                <a:effectLst/>
                <a:latin typeface="+mj-lt"/>
                <a:hlinkClick r:id="rId5">
                  <a:extLst>
                    <a:ext uri="{A12FA001-AC4F-418D-AE19-62706E023703}">
                      <ahyp:hlinkClr xmlns:ahyp="http://schemas.microsoft.com/office/drawing/2018/hyperlinkcolor" val="tx"/>
                    </a:ext>
                  </a:extLst>
                </a:hlinkClick>
              </a:rPr>
              <a:t>kbbrownaec@gmail.com</a:t>
            </a:r>
            <a:r>
              <a:rPr kumimoji="0" lang="en-US" altLang="en-US" sz="2400" b="0" i="0" u="none" strike="noStrike" cap="none" normalizeH="0" baseline="0" dirty="0">
                <a:ln>
                  <a:noFill/>
                </a:ln>
                <a:effectLst/>
                <a:latin typeface="+mj-lt"/>
              </a:rPr>
              <a:t>.</a:t>
            </a:r>
            <a:br>
              <a:rPr kumimoji="0" lang="en-US" altLang="en-US" sz="2400" b="0" i="0" u="none" strike="noStrike" cap="none" normalizeH="0" baseline="0" dirty="0">
                <a:ln>
                  <a:noFill/>
                </a:ln>
                <a:effectLst/>
                <a:latin typeface="+mj-lt"/>
              </a:rPr>
            </a:br>
            <a:endParaRPr kumimoji="0" lang="en-US" altLang="en-US" sz="4800" b="0" i="0" u="none" strike="noStrike" cap="none" normalizeH="0" baseline="0" dirty="0">
              <a:ln>
                <a:noFill/>
              </a:ln>
              <a:effectLst/>
              <a:latin typeface="+mj-lt"/>
            </a:endParaRPr>
          </a:p>
          <a:p>
            <a:r>
              <a:rPr lang="en-US" altLang="en-US" sz="2400" b="1" dirty="0">
                <a:latin typeface="+mj-lt"/>
              </a:rPr>
              <a:t>Location</a:t>
            </a:r>
            <a:br>
              <a:rPr kumimoji="0" lang="en-US" altLang="en-US" sz="2400" b="0" i="0" u="none" strike="noStrike" cap="none" normalizeH="0" baseline="0" dirty="0">
                <a:ln>
                  <a:noFill/>
                </a:ln>
                <a:effectLst/>
                <a:latin typeface="+mj-lt"/>
              </a:rPr>
            </a:br>
            <a:r>
              <a:rPr kumimoji="0" lang="en-US" altLang="en-US" sz="2400" b="0" i="0" u="none" strike="noStrike" cap="none" normalizeH="0" baseline="0" dirty="0">
                <a:ln>
                  <a:noFill/>
                </a:ln>
                <a:effectLst/>
                <a:latin typeface="+mj-lt"/>
              </a:rPr>
              <a:t>7557 W. Main St.</a:t>
            </a:r>
            <a:br>
              <a:rPr kumimoji="0" lang="en-US" altLang="en-US" sz="2400" b="0" i="0" u="none" strike="noStrike" cap="none" normalizeH="0" baseline="0" dirty="0">
                <a:ln>
                  <a:noFill/>
                </a:ln>
                <a:effectLst/>
                <a:latin typeface="+mj-lt"/>
              </a:rPr>
            </a:br>
            <a:r>
              <a:rPr kumimoji="0" lang="en-US" altLang="en-US" sz="2400" b="0" i="0" u="none" strike="noStrike" cap="none" normalizeH="0" baseline="0" dirty="0">
                <a:ln>
                  <a:noFill/>
                </a:ln>
                <a:effectLst/>
                <a:latin typeface="+mj-lt"/>
              </a:rPr>
              <a:t>P.O. Box 1930</a:t>
            </a:r>
            <a:br>
              <a:rPr kumimoji="0" lang="en-US" altLang="en-US" sz="2400" b="0" i="0" u="none" strike="noStrike" cap="none" normalizeH="0" baseline="0" dirty="0">
                <a:ln>
                  <a:noFill/>
                </a:ln>
                <a:effectLst/>
                <a:latin typeface="+mj-lt"/>
              </a:rPr>
            </a:br>
            <a:r>
              <a:rPr kumimoji="0" lang="en-US" altLang="en-US" sz="2400" b="0" i="0" u="none" strike="noStrike" cap="none" normalizeH="0" baseline="0" dirty="0">
                <a:ln>
                  <a:noFill/>
                </a:ln>
                <a:effectLst/>
                <a:latin typeface="+mj-lt"/>
              </a:rPr>
              <a:t>Ridgeland, SC 29936</a:t>
            </a:r>
            <a:br>
              <a:rPr kumimoji="0" lang="en-US" altLang="en-US" sz="2400" b="0" i="0" u="none" strike="noStrike" cap="none" normalizeH="0" baseline="0" dirty="0">
                <a:ln>
                  <a:noFill/>
                </a:ln>
                <a:effectLst/>
                <a:latin typeface="+mj-lt"/>
              </a:rPr>
            </a:br>
            <a:r>
              <a:rPr kumimoji="0" lang="en-US" altLang="en-US" sz="2400" b="0" i="0" u="none" strike="noStrike" cap="none" normalizeH="0" baseline="0" dirty="0">
                <a:ln>
                  <a:noFill/>
                </a:ln>
                <a:effectLst/>
                <a:latin typeface="+mj-lt"/>
              </a:rPr>
              <a:t>(843) 645-9400</a:t>
            </a:r>
            <a:endParaRPr kumimoji="0" lang="en-US" altLang="en-US" sz="1800" b="0" i="0" u="none" strike="noStrike" cap="none" normalizeH="0" baseline="0" dirty="0">
              <a:ln>
                <a:noFill/>
              </a:ln>
              <a:effectLst/>
              <a:latin typeface="+mj-lt"/>
            </a:endParaRPr>
          </a:p>
          <a:p>
            <a:pPr algn="l"/>
            <a:br>
              <a:rPr lang="en-US" sz="2100" b="0" i="0" dirty="0">
                <a:effectLst/>
                <a:latin typeface="Open Sans"/>
              </a:rPr>
            </a:br>
            <a:r>
              <a:rPr lang="en-US" sz="1600" b="0" i="0" dirty="0">
                <a:effectLst/>
                <a:latin typeface="+mj-lt"/>
              </a:rPr>
              <a:t> </a:t>
            </a:r>
          </a:p>
          <a:p>
            <a:pPr>
              <a:lnSpc>
                <a:spcPct val="90000"/>
              </a:lnSpc>
              <a:spcBef>
                <a:spcPts val="1000"/>
              </a:spcBef>
              <a:buClr>
                <a:schemeClr val="accent1"/>
              </a:buClr>
              <a:buSzPct val="80000"/>
            </a:pPr>
            <a:r>
              <a:rPr lang="en-US" sz="1500" b="1" dirty="0">
                <a:latin typeface="+mj-lt"/>
                <a:ea typeface="+mj-ea"/>
                <a:cs typeface="+mj-cs"/>
              </a:rPr>
              <a:t>For more information, visit their website at:</a:t>
            </a:r>
          </a:p>
          <a:p>
            <a:pPr>
              <a:lnSpc>
                <a:spcPct val="90000"/>
              </a:lnSpc>
              <a:spcBef>
                <a:spcPts val="1000"/>
              </a:spcBef>
              <a:buClr>
                <a:schemeClr val="accent1"/>
              </a:buClr>
              <a:buSzPct val="80000"/>
            </a:pPr>
            <a:r>
              <a:rPr lang="en-US" sz="1700" b="1" dirty="0">
                <a:solidFill>
                  <a:srgbClr val="99F864"/>
                </a:solidFill>
                <a:latin typeface="+mj-lt"/>
                <a:ea typeface="+mj-ea"/>
                <a:cs typeface="+mj-cs"/>
              </a:rPr>
              <a:t>https://antiochedc.org/coronavirus/</a:t>
            </a:r>
          </a:p>
        </p:txBody>
      </p:sp>
      <p:sp>
        <p:nvSpPr>
          <p:cNvPr id="14" name="Title 4">
            <a:extLst>
              <a:ext uri="{FF2B5EF4-FFF2-40B4-BE49-F238E27FC236}">
                <a16:creationId xmlns:a16="http://schemas.microsoft.com/office/drawing/2014/main" id="{A9CB6187-3779-47B7-A512-E12E87A1194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Local</a:t>
            </a:r>
            <a:br>
              <a:rPr lang="en-US" sz="4200" b="1" dirty="0">
                <a:solidFill>
                  <a:srgbClr val="99F864"/>
                </a:solidFill>
              </a:rPr>
            </a:br>
            <a:r>
              <a:rPr lang="en-US" sz="4200" b="1" dirty="0">
                <a:solidFill>
                  <a:srgbClr val="99F864"/>
                </a:solidFill>
              </a:rPr>
              <a:t>Financial Assistance</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Jasper Residents</a:t>
            </a:r>
            <a:br>
              <a:rPr lang="en-US" sz="4200" b="1" dirty="0">
                <a:solidFill>
                  <a:srgbClr val="99F864"/>
                </a:solidFill>
              </a:rPr>
            </a:br>
            <a:endParaRPr lang="en-US" sz="4200" b="1" dirty="0">
              <a:solidFill>
                <a:srgbClr val="99F864"/>
              </a:solidFill>
            </a:endParaRPr>
          </a:p>
        </p:txBody>
      </p:sp>
    </p:spTree>
    <p:extLst>
      <p:ext uri="{BB962C8B-B14F-4D97-AF65-F5344CB8AC3E}">
        <p14:creationId xmlns:p14="http://schemas.microsoft.com/office/powerpoint/2010/main" val="2258923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89" y="804672"/>
            <a:ext cx="6738125" cy="5587130"/>
          </a:xfrm>
          <a:prstGeom prst="rect">
            <a:avLst/>
          </a:prstGeom>
        </p:spPr>
        <p:txBody>
          <a:bodyPr vert="horz" lIns="91440" tIns="45720" rIns="91440" bIns="45720" rtlCol="0">
            <a:normAutofit fontScale="85000" lnSpcReduction="20000"/>
          </a:bodyPr>
          <a:lstStyle/>
          <a:p>
            <a:pPr algn="l" fontAlgn="base"/>
            <a:endParaRPr lang="en-US" sz="1600" dirty="0">
              <a:latin typeface="+mj-lt"/>
            </a:endParaRPr>
          </a:p>
          <a:p>
            <a:pPr fontAlgn="base"/>
            <a:r>
              <a:rPr lang="en-US" sz="1900" b="1" i="0" u="sng" dirty="0">
                <a:effectLst/>
                <a:latin typeface="+mj-lt"/>
              </a:rPr>
              <a:t>Bluffton Self Help</a:t>
            </a:r>
          </a:p>
          <a:p>
            <a:pPr fontAlgn="base"/>
            <a:endParaRPr lang="en-US" sz="1900" b="1" i="1" dirty="0">
              <a:solidFill>
                <a:srgbClr val="99F864"/>
              </a:solidFill>
              <a:latin typeface="+mj-lt"/>
            </a:endParaRPr>
          </a:p>
          <a:p>
            <a:pPr fontAlgn="base"/>
            <a:r>
              <a:rPr lang="en-US" sz="1900" b="1" i="1" dirty="0">
                <a:solidFill>
                  <a:srgbClr val="99F864"/>
                </a:solidFill>
                <a:latin typeface="+mj-lt"/>
              </a:rPr>
              <a:t>(843) 757-8000</a:t>
            </a:r>
          </a:p>
          <a:p>
            <a:pPr fontAlgn="base"/>
            <a:r>
              <a:rPr lang="en-US" sz="1900" b="1" i="1" dirty="0">
                <a:solidFill>
                  <a:srgbClr val="99F864"/>
                </a:solidFill>
                <a:effectLst/>
                <a:latin typeface="+mj-lt"/>
              </a:rPr>
              <a:t>39 Sheridan Park Circle</a:t>
            </a:r>
          </a:p>
          <a:p>
            <a:pPr fontAlgn="base"/>
            <a:r>
              <a:rPr lang="en-US" sz="1900" b="1" i="1" dirty="0">
                <a:solidFill>
                  <a:srgbClr val="99F864"/>
                </a:solidFill>
                <a:effectLst/>
                <a:latin typeface="+mj-lt"/>
              </a:rPr>
              <a:t>Bluffton, SC 29910</a:t>
            </a:r>
          </a:p>
          <a:p>
            <a:pPr fontAlgn="base"/>
            <a:endParaRPr lang="en-US" sz="1600" b="1" u="sng" dirty="0">
              <a:latin typeface="+mj-lt"/>
            </a:endParaRPr>
          </a:p>
          <a:p>
            <a:pPr algn="ctr"/>
            <a:endParaRPr lang="en-US" sz="1600" b="1" i="0" cap="all" dirty="0">
              <a:solidFill>
                <a:srgbClr val="D4252C"/>
              </a:solidFill>
              <a:effectLst/>
              <a:latin typeface="+mj-lt"/>
            </a:endParaRPr>
          </a:p>
          <a:p>
            <a:r>
              <a:rPr lang="en-US" sz="1600" b="0" i="1" dirty="0">
                <a:effectLst/>
                <a:latin typeface="+mj-lt"/>
              </a:rPr>
              <a:t>Bluffton Self Help exists in order to help our neighbors in need of food, clothing, educational and financial assistance, and to provide programs that promote self-worth, dignity and create a pathway to personal success.</a:t>
            </a:r>
          </a:p>
          <a:p>
            <a:endParaRPr lang="en-US" sz="1600" b="0" i="0" dirty="0">
              <a:effectLst/>
              <a:latin typeface="+mj-lt"/>
            </a:endParaRPr>
          </a:p>
          <a:p>
            <a:br>
              <a:rPr lang="en-US" sz="1600" b="0" i="0" dirty="0">
                <a:solidFill>
                  <a:srgbClr val="444444"/>
                </a:solidFill>
                <a:effectLst/>
                <a:latin typeface="+mj-lt"/>
              </a:rPr>
            </a:br>
            <a:r>
              <a:rPr lang="en-US" sz="1800" b="1" i="0" dirty="0">
                <a:effectLst/>
                <a:latin typeface="+mj-lt"/>
              </a:rPr>
              <a:t>Emergency Financial Assistance</a:t>
            </a:r>
            <a:endParaRPr lang="en-US" sz="1600" b="0" i="0" dirty="0">
              <a:effectLst/>
              <a:latin typeface="+mj-lt"/>
            </a:endParaRPr>
          </a:p>
          <a:p>
            <a:pPr algn="l"/>
            <a:r>
              <a:rPr lang="en-US" sz="1700" b="0" i="0" dirty="0">
                <a:effectLst/>
                <a:latin typeface="+mj-lt"/>
              </a:rPr>
              <a:t>We are currently accepting applications for Emergency Financial Assistance online or through a paper application that can be picked up at the office location and returned in a secure box.  After you have submitted your application, please email additional required documents to barbara@blufftonselfhelp.org. </a:t>
            </a:r>
          </a:p>
          <a:p>
            <a:pPr algn="l"/>
            <a:endParaRPr lang="en-US" sz="1700" dirty="0">
              <a:latin typeface="+mj-lt"/>
            </a:endParaRPr>
          </a:p>
          <a:p>
            <a:pPr algn="l"/>
            <a:r>
              <a:rPr lang="en-US" sz="1700" b="0" i="0" dirty="0">
                <a:effectLst/>
                <a:latin typeface="+mj-lt"/>
              </a:rPr>
              <a:t>Completed applications MUST include required documentation including a copy of the bill being requested to be considered for an interview. Please review the checklist on our website to ensure all items are completed. A staff member or volunteer will call you for an interview within 3-5 business days.</a:t>
            </a:r>
          </a:p>
          <a:p>
            <a:pPr fontAlgn="base"/>
            <a:endParaRPr lang="en-US" sz="1600" b="0" i="0" dirty="0">
              <a:effectLst/>
              <a:latin typeface="+mj-lt"/>
            </a:endParaRPr>
          </a:p>
          <a:p>
            <a:pPr fontAlgn="base"/>
            <a:r>
              <a:rPr lang="en-US" sz="1600" b="0" i="0" dirty="0">
                <a:effectLst/>
                <a:latin typeface="+mj-lt"/>
              </a:rPr>
              <a:t> </a:t>
            </a:r>
            <a:r>
              <a:rPr lang="en-US" sz="1500" b="1" dirty="0">
                <a:latin typeface="+mj-lt"/>
                <a:ea typeface="+mj-ea"/>
                <a:cs typeface="+mj-cs"/>
              </a:rPr>
              <a:t>For an application and more information, visit their website at:</a:t>
            </a:r>
          </a:p>
          <a:p>
            <a:pPr>
              <a:lnSpc>
                <a:spcPct val="90000"/>
              </a:lnSpc>
              <a:spcBef>
                <a:spcPts val="1000"/>
              </a:spcBef>
              <a:buClr>
                <a:schemeClr val="accent1"/>
              </a:buClr>
              <a:buSzPct val="80000"/>
            </a:pPr>
            <a:r>
              <a:rPr lang="en-US" sz="1700" b="1" dirty="0">
                <a:solidFill>
                  <a:srgbClr val="99F864"/>
                </a:solidFill>
                <a:latin typeface="+mj-lt"/>
                <a:ea typeface="+mj-ea"/>
                <a:cs typeface="+mj-cs"/>
              </a:rPr>
              <a:t>https://www.blufftonselfhelp.org/home</a:t>
            </a:r>
          </a:p>
        </p:txBody>
      </p:sp>
      <p:sp>
        <p:nvSpPr>
          <p:cNvPr id="14" name="Title 4">
            <a:extLst>
              <a:ext uri="{FF2B5EF4-FFF2-40B4-BE49-F238E27FC236}">
                <a16:creationId xmlns:a16="http://schemas.microsoft.com/office/drawing/2014/main" id="{427C4BEC-CD2E-460C-BC4A-538536112313}"/>
              </a:ext>
            </a:extLst>
          </p:cNvPr>
          <p:cNvSpPr>
            <a:spLocks noGrp="1"/>
          </p:cNvSpPr>
          <p:nvPr>
            <p:ph type="title"/>
          </p:nvPr>
        </p:nvSpPr>
        <p:spPr>
          <a:xfrm>
            <a:off x="806195" y="804672"/>
            <a:ext cx="3521359" cy="3602512"/>
          </a:xfrm>
        </p:spPr>
        <p:txBody>
          <a:bodyPr vert="horz" lIns="91440" tIns="45720" rIns="91440" bIns="45720" rtlCol="0" anchor="ctr">
            <a:normAutofit/>
          </a:bodyPr>
          <a:lstStyle/>
          <a:p>
            <a:pPr algn="ctr"/>
            <a:r>
              <a:rPr lang="en-US" sz="4200" b="1" dirty="0">
                <a:solidFill>
                  <a:srgbClr val="99F864"/>
                </a:solidFill>
              </a:rPr>
              <a:t>Local</a:t>
            </a:r>
            <a:br>
              <a:rPr lang="en-US" sz="4200" b="1" dirty="0">
                <a:solidFill>
                  <a:srgbClr val="99F864"/>
                </a:solidFill>
              </a:rPr>
            </a:br>
            <a:r>
              <a:rPr lang="en-US" sz="4200" b="1" dirty="0">
                <a:solidFill>
                  <a:srgbClr val="99F864"/>
                </a:solidFill>
              </a:rPr>
              <a:t>Financial Assistance</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Bluffton Residents</a:t>
            </a:r>
            <a:br>
              <a:rPr lang="en-US" sz="4200" b="1" dirty="0">
                <a:solidFill>
                  <a:srgbClr val="99F864"/>
                </a:solidFill>
              </a:rPr>
            </a:br>
            <a:endParaRPr lang="en-US" sz="4200" b="1" dirty="0">
              <a:solidFill>
                <a:srgbClr val="99F864"/>
              </a:solidFill>
            </a:endParaRPr>
          </a:p>
        </p:txBody>
      </p:sp>
      <p:pic>
        <p:nvPicPr>
          <p:cNvPr id="5" name="Picture 4">
            <a:extLst>
              <a:ext uri="{FF2B5EF4-FFF2-40B4-BE49-F238E27FC236}">
                <a16:creationId xmlns:a16="http://schemas.microsoft.com/office/drawing/2014/main" id="{9DABFC38-EB96-4A1C-80F2-623F1EDAB111}"/>
              </a:ext>
            </a:extLst>
          </p:cNvPr>
          <p:cNvPicPr>
            <a:picLocks noChangeAspect="1"/>
          </p:cNvPicPr>
          <p:nvPr/>
        </p:nvPicPr>
        <p:blipFill>
          <a:blip r:embed="rId5"/>
          <a:stretch>
            <a:fillRect/>
          </a:stretch>
        </p:blipFill>
        <p:spPr>
          <a:xfrm>
            <a:off x="1285874" y="3916428"/>
            <a:ext cx="2718293" cy="2319178"/>
          </a:xfrm>
          <a:prstGeom prst="rect">
            <a:avLst/>
          </a:prstGeom>
        </p:spPr>
      </p:pic>
    </p:spTree>
    <p:extLst>
      <p:ext uri="{BB962C8B-B14F-4D97-AF65-F5344CB8AC3E}">
        <p14:creationId xmlns:p14="http://schemas.microsoft.com/office/powerpoint/2010/main" val="2197338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804672"/>
            <a:ext cx="3521359" cy="4148328"/>
          </a:xfrm>
        </p:spPr>
        <p:txBody>
          <a:bodyPr vert="horz" lIns="91440" tIns="45720" rIns="91440" bIns="45720" rtlCol="0" anchor="ctr">
            <a:normAutofit/>
          </a:bodyPr>
          <a:lstStyle/>
          <a:p>
            <a:pPr algn="ctr"/>
            <a:r>
              <a:rPr lang="en-US" sz="4200" b="1" dirty="0">
                <a:solidFill>
                  <a:srgbClr val="99F864"/>
                </a:solidFill>
              </a:rPr>
              <a:t>Local</a:t>
            </a:r>
            <a:br>
              <a:rPr lang="en-US" sz="4200" b="1" dirty="0">
                <a:solidFill>
                  <a:srgbClr val="99F864"/>
                </a:solidFill>
              </a:rPr>
            </a:br>
            <a:r>
              <a:rPr lang="en-US" sz="4200" b="1" dirty="0">
                <a:solidFill>
                  <a:srgbClr val="99F864"/>
                </a:solidFill>
              </a:rPr>
              <a:t>Financial Assistance</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Hilton Head Island Residents</a:t>
            </a:r>
            <a:br>
              <a:rPr lang="en-US" sz="4200" b="1" dirty="0">
                <a:solidFill>
                  <a:srgbClr val="99F864"/>
                </a:solidFill>
              </a:rPr>
            </a:br>
            <a:endParaRPr lang="en-US" sz="4200" b="1" dirty="0">
              <a:solidFill>
                <a:srgbClr val="99F864"/>
              </a:solidFill>
            </a:endParaRP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90" y="859514"/>
            <a:ext cx="6329768" cy="5452386"/>
          </a:xfrm>
          <a:prstGeom prst="rect">
            <a:avLst/>
          </a:prstGeom>
        </p:spPr>
        <p:txBody>
          <a:bodyPr vert="horz" lIns="91440" tIns="45720" rIns="91440" bIns="45720" rtlCol="0">
            <a:normAutofit fontScale="92500" lnSpcReduction="20000"/>
          </a:bodyPr>
          <a:lstStyle/>
          <a:p>
            <a:pPr algn="l" fontAlgn="base"/>
            <a:endParaRPr lang="en-US" sz="1600" dirty="0">
              <a:latin typeface="+mj-lt"/>
            </a:endParaRPr>
          </a:p>
          <a:p>
            <a:pPr fontAlgn="base"/>
            <a:r>
              <a:rPr lang="en-US" sz="1900" b="1" i="0" u="sng" dirty="0">
                <a:effectLst/>
                <a:latin typeface="+mj-lt"/>
              </a:rPr>
              <a:t>Hilton Head Island Deep Well Project</a:t>
            </a:r>
          </a:p>
          <a:p>
            <a:pPr fontAlgn="base"/>
            <a:endParaRPr lang="en-US" sz="1900" b="1" i="0" u="sng" dirty="0">
              <a:effectLst/>
              <a:latin typeface="+mj-lt"/>
            </a:endParaRPr>
          </a:p>
          <a:p>
            <a:pPr fontAlgn="base"/>
            <a:r>
              <a:rPr lang="en-US" sz="1900" b="1" i="1" dirty="0">
                <a:solidFill>
                  <a:srgbClr val="99F864"/>
                </a:solidFill>
                <a:effectLst/>
                <a:latin typeface="+mj-lt"/>
              </a:rPr>
              <a:t>(843) 785-2849</a:t>
            </a:r>
          </a:p>
          <a:p>
            <a:pPr fontAlgn="base"/>
            <a:endParaRPr lang="en-US" sz="1600" b="1" u="sng" dirty="0">
              <a:latin typeface="+mj-lt"/>
            </a:endParaRPr>
          </a:p>
          <a:p>
            <a:pPr fontAlgn="base"/>
            <a:r>
              <a:rPr lang="en-US" sz="1600" b="1" i="0" dirty="0">
                <a:effectLst/>
                <a:latin typeface="+mj-lt"/>
              </a:rPr>
              <a:t>RENT AND UTILITIES:</a:t>
            </a:r>
          </a:p>
          <a:p>
            <a:pPr fontAlgn="base"/>
            <a:r>
              <a:rPr lang="en-US" sz="1600" b="0" i="0" dirty="0">
                <a:effectLst/>
                <a:latin typeface="+mj-lt"/>
              </a:rPr>
              <a:t>Financial aid, in the form of rent and/or utility payments, made directly to the provider, is granted on an emergency basis, generally to individuals who have been residents of Hilton Head Island for at least three months, paying their own rent and utilities, before their application.</a:t>
            </a:r>
          </a:p>
          <a:p>
            <a:pPr fontAlgn="base"/>
            <a:r>
              <a:rPr lang="en-US" sz="1600" b="0" i="0" dirty="0">
                <a:effectLst/>
                <a:latin typeface="+mj-lt"/>
              </a:rPr>
              <a:t> </a:t>
            </a:r>
          </a:p>
          <a:p>
            <a:pPr fontAlgn="base"/>
            <a:r>
              <a:rPr lang="en-US" sz="1600" b="0" i="0" dirty="0">
                <a:effectLst/>
                <a:latin typeface="+mj-lt"/>
              </a:rPr>
              <a:t>The process starts with a phone call to our office, with applicants being interviewed by a trained volunteer to determine eligibility.  Payments are made directly to the utility or landlord, ensuring the money is spent on the intended purpose.  A return to self-sufficiency is the goal.</a:t>
            </a:r>
          </a:p>
          <a:p>
            <a:pPr fontAlgn="base"/>
            <a:endParaRPr lang="en-US" sz="1600" b="0" i="0" dirty="0">
              <a:effectLst/>
              <a:latin typeface="+mj-lt"/>
            </a:endParaRPr>
          </a:p>
          <a:p>
            <a:pPr marL="0" marR="0" fontAlgn="base">
              <a:spcBef>
                <a:spcPts val="0"/>
              </a:spcBef>
              <a:spcAft>
                <a:spcPts val="0"/>
              </a:spcAft>
            </a:pPr>
            <a:r>
              <a:rPr lang="en-US" sz="1800" b="1" i="1" dirty="0">
                <a:effectLst/>
                <a:latin typeface="+mj-lt"/>
                <a:ea typeface="Times New Roman" panose="02020603050405020304" pitchFamily="18" charset="0"/>
              </a:rPr>
              <a:t>REQUESTS BECAUSE OF CORONOVIRUS (COVID-19) </a:t>
            </a:r>
            <a:r>
              <a:rPr lang="en-US" sz="1800" dirty="0">
                <a:effectLst/>
                <a:latin typeface="+mj-lt"/>
                <a:ea typeface="Times New Roman" panose="02020603050405020304" pitchFamily="18" charset="0"/>
              </a:rPr>
              <a:t> </a:t>
            </a:r>
          </a:p>
          <a:p>
            <a:pPr marL="0" marR="0" fontAlgn="base">
              <a:spcBef>
                <a:spcPts val="0"/>
              </a:spcBef>
              <a:spcAft>
                <a:spcPts val="0"/>
              </a:spcAft>
            </a:pPr>
            <a:r>
              <a:rPr lang="en-US" sz="1500" dirty="0">
                <a:effectLst/>
                <a:latin typeface="+mj-lt"/>
                <a:ea typeface="Times New Roman" panose="02020603050405020304" pitchFamily="18" charset="0"/>
              </a:rPr>
              <a:t>OUR OFFICE WILL BE STAFFED BUT WE WILL NOT BE RECEIVING CLIENTS IN THE OFFICE.  ANY REQUESTS BEGIN BY CALLING OUR OFFICE MONDAY THRU FRIDAY 9:00 AM TO 5:00 PM</a:t>
            </a:r>
          </a:p>
          <a:p>
            <a:pPr>
              <a:lnSpc>
                <a:spcPct val="90000"/>
              </a:lnSpc>
              <a:spcBef>
                <a:spcPts val="1000"/>
              </a:spcBef>
              <a:buClr>
                <a:schemeClr val="accent1"/>
              </a:buClr>
              <a:buSzPct val="80000"/>
            </a:pPr>
            <a:endParaRPr lang="en-US" sz="1700" dirty="0">
              <a:latin typeface="+mj-lt"/>
              <a:ea typeface="+mj-ea"/>
              <a:cs typeface="+mj-cs"/>
            </a:endParaRPr>
          </a:p>
          <a:p>
            <a:pPr>
              <a:lnSpc>
                <a:spcPct val="90000"/>
              </a:lnSpc>
              <a:spcBef>
                <a:spcPts val="1000"/>
              </a:spcBef>
              <a:buClr>
                <a:schemeClr val="accent1"/>
              </a:buClr>
              <a:buSzPct val="80000"/>
            </a:pPr>
            <a:r>
              <a:rPr lang="en-US" sz="1500" b="1" dirty="0">
                <a:latin typeface="+mj-lt"/>
                <a:ea typeface="+mj-ea"/>
                <a:cs typeface="+mj-cs"/>
              </a:rPr>
              <a:t>For an application and more information, visit their website at:  </a:t>
            </a:r>
            <a:r>
              <a:rPr lang="en-US" sz="1500" b="1" dirty="0">
                <a:solidFill>
                  <a:srgbClr val="99F864"/>
                </a:solidFill>
                <a:latin typeface="+mj-lt"/>
                <a:ea typeface="+mj-ea"/>
                <a:cs typeface="+mj-cs"/>
              </a:rPr>
              <a:t>https://www.deepwellproject.org/</a:t>
            </a:r>
          </a:p>
          <a:p>
            <a:pPr>
              <a:lnSpc>
                <a:spcPct val="90000"/>
              </a:lnSpc>
              <a:spcBef>
                <a:spcPts val="1000"/>
              </a:spcBef>
              <a:buClr>
                <a:schemeClr val="accent1"/>
              </a:buClr>
              <a:buSzPct val="80000"/>
            </a:pPr>
            <a:endParaRPr lang="en-US" sz="1700" b="1" dirty="0">
              <a:latin typeface="+mj-lt"/>
              <a:ea typeface="+mj-ea"/>
              <a:cs typeface="+mj-cs"/>
            </a:endParaRPr>
          </a:p>
        </p:txBody>
      </p:sp>
      <p:pic>
        <p:nvPicPr>
          <p:cNvPr id="6" name="Picture 5">
            <a:extLst>
              <a:ext uri="{FF2B5EF4-FFF2-40B4-BE49-F238E27FC236}">
                <a16:creationId xmlns:a16="http://schemas.microsoft.com/office/drawing/2014/main" id="{67E8423E-26FF-43FB-8198-11E85DC581E0}"/>
              </a:ext>
            </a:extLst>
          </p:cNvPr>
          <p:cNvPicPr>
            <a:picLocks noChangeAspect="1"/>
          </p:cNvPicPr>
          <p:nvPr/>
        </p:nvPicPr>
        <p:blipFill>
          <a:blip r:embed="rId5"/>
          <a:stretch>
            <a:fillRect/>
          </a:stretch>
        </p:blipFill>
        <p:spPr>
          <a:xfrm>
            <a:off x="1562872" y="4057205"/>
            <a:ext cx="2019300" cy="2062163"/>
          </a:xfrm>
          <a:prstGeom prst="rect">
            <a:avLst/>
          </a:prstGeom>
        </p:spPr>
      </p:pic>
    </p:spTree>
    <p:extLst>
      <p:ext uri="{BB962C8B-B14F-4D97-AF65-F5344CB8AC3E}">
        <p14:creationId xmlns:p14="http://schemas.microsoft.com/office/powerpoint/2010/main" val="243365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2" name="Picture 21">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23">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25">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27">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29">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7" name="Rectangle 31">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4FE23B2C-7682-4D4A-B9EA-9C1E3965B4A4}"/>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dirty="0"/>
              <a:t>Polling Question…</a:t>
            </a:r>
          </a:p>
        </p:txBody>
      </p:sp>
      <p:sp>
        <p:nvSpPr>
          <p:cNvPr id="48" name="Rectangle 33">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0"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6" name="Content Placeholder 9" descr="Badge Question Mark">
            <a:extLst>
              <a:ext uri="{FF2B5EF4-FFF2-40B4-BE49-F238E27FC236}">
                <a16:creationId xmlns:a16="http://schemas.microsoft.com/office/drawing/2014/main" id="{732D97B9-E985-4CAA-9CF0-DE44685F8813}"/>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 y="1498106"/>
            <a:ext cx="4188315" cy="4188315"/>
          </a:xfrm>
          <a:prstGeom prst="rect">
            <a:avLst/>
          </a:prstGeom>
          <a:effectLst/>
        </p:spPr>
      </p:pic>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33938474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89" y="804672"/>
            <a:ext cx="6738125" cy="5587130"/>
          </a:xfrm>
          <a:prstGeom prst="rect">
            <a:avLst/>
          </a:prstGeom>
        </p:spPr>
        <p:txBody>
          <a:bodyPr vert="horz" lIns="91440" tIns="45720" rIns="91440" bIns="45720" rtlCol="0">
            <a:normAutofit/>
          </a:bodyPr>
          <a:lstStyle/>
          <a:p>
            <a:pPr algn="l" fontAlgn="base"/>
            <a:endParaRPr lang="en-US" sz="1600" dirty="0">
              <a:latin typeface="+mj-lt"/>
            </a:endParaRPr>
          </a:p>
          <a:p>
            <a:pPr fontAlgn="base"/>
            <a:r>
              <a:rPr lang="en-US" sz="1900" b="1" i="0" u="sng" dirty="0">
                <a:effectLst/>
                <a:latin typeface="+mj-lt"/>
              </a:rPr>
              <a:t>HELP of Beaufort</a:t>
            </a:r>
          </a:p>
          <a:p>
            <a:pPr fontAlgn="base"/>
            <a:endParaRPr lang="en-US" sz="1900" b="1" i="1" dirty="0">
              <a:solidFill>
                <a:srgbClr val="99F864"/>
              </a:solidFill>
              <a:latin typeface="+mj-lt"/>
            </a:endParaRPr>
          </a:p>
          <a:p>
            <a:pPr fontAlgn="base"/>
            <a:r>
              <a:rPr lang="en-US" sz="1900" b="1" i="1" dirty="0">
                <a:solidFill>
                  <a:srgbClr val="99F864"/>
                </a:solidFill>
                <a:latin typeface="+mj-lt"/>
              </a:rPr>
              <a:t>(843) 524-1223</a:t>
            </a:r>
            <a:endParaRPr lang="en-US" sz="1900" b="1" i="1" dirty="0">
              <a:solidFill>
                <a:srgbClr val="99F864"/>
              </a:solidFill>
              <a:effectLst/>
              <a:latin typeface="+mj-lt"/>
            </a:endParaRPr>
          </a:p>
          <a:p>
            <a:pPr fontAlgn="base"/>
            <a:endParaRPr lang="en-US" sz="1600" b="1" u="sng" dirty="0">
              <a:latin typeface="+mj-lt"/>
            </a:endParaRPr>
          </a:p>
          <a:p>
            <a:pPr algn="ctr"/>
            <a:endParaRPr lang="en-US" sz="1600" b="1" i="0" cap="all" dirty="0">
              <a:solidFill>
                <a:srgbClr val="D4252C"/>
              </a:solidFill>
              <a:effectLst/>
              <a:latin typeface="+mj-lt"/>
            </a:endParaRPr>
          </a:p>
          <a:p>
            <a:r>
              <a:rPr lang="en-US" sz="2100" b="1" i="0" dirty="0">
                <a:effectLst/>
                <a:latin typeface="Open Sans"/>
              </a:rPr>
              <a:t>Building healthy communities by providing education, a safety net, and creating opportunities for those most vulnerable.</a:t>
            </a:r>
            <a:br>
              <a:rPr lang="en-US" sz="2100" b="0" i="0" dirty="0">
                <a:effectLst/>
                <a:latin typeface="Open Sans"/>
              </a:rPr>
            </a:br>
            <a:endParaRPr lang="en-US" sz="2100" b="0" i="0" dirty="0">
              <a:effectLst/>
              <a:latin typeface="Open Sans"/>
            </a:endParaRPr>
          </a:p>
          <a:p>
            <a:br>
              <a:rPr lang="en-US" sz="1600" b="0" i="0" dirty="0">
                <a:solidFill>
                  <a:srgbClr val="717170"/>
                </a:solidFill>
                <a:effectLst/>
                <a:latin typeface="Arial" panose="020B0604020202020204" pitchFamily="34" charset="0"/>
              </a:rPr>
            </a:br>
            <a:r>
              <a:rPr lang="en-US" sz="1800" b="1" i="0" dirty="0">
                <a:effectLst/>
                <a:latin typeface="+mj-lt"/>
              </a:rPr>
              <a:t>Emergency Financial Assistance</a:t>
            </a:r>
            <a:endParaRPr lang="en-US" sz="1600" b="0" i="0" dirty="0">
              <a:effectLst/>
              <a:latin typeface="+mj-lt"/>
            </a:endParaRPr>
          </a:p>
          <a:p>
            <a:pPr algn="l"/>
            <a:r>
              <a:rPr lang="en-US" sz="1700" b="0" i="0" dirty="0">
                <a:effectLst/>
                <a:latin typeface="+mj-lt"/>
              </a:rPr>
              <a:t>We are currently accepting applications for Emergency Financial Assistance online.  </a:t>
            </a:r>
            <a:endParaRPr lang="en-US" sz="1600" b="0" i="0" dirty="0">
              <a:effectLst/>
              <a:latin typeface="+mj-lt"/>
            </a:endParaRPr>
          </a:p>
          <a:p>
            <a:pPr fontAlgn="base"/>
            <a:r>
              <a:rPr lang="en-US" sz="1600" b="0" i="0" dirty="0">
                <a:effectLst/>
                <a:latin typeface="+mj-lt"/>
              </a:rPr>
              <a:t> </a:t>
            </a:r>
          </a:p>
          <a:p>
            <a:pPr>
              <a:lnSpc>
                <a:spcPct val="90000"/>
              </a:lnSpc>
              <a:spcBef>
                <a:spcPts val="1000"/>
              </a:spcBef>
              <a:buClr>
                <a:schemeClr val="accent1"/>
              </a:buClr>
              <a:buSzPct val="80000"/>
            </a:pPr>
            <a:r>
              <a:rPr lang="en-US" sz="1500" b="1" dirty="0">
                <a:latin typeface="+mj-lt"/>
                <a:ea typeface="+mj-ea"/>
                <a:cs typeface="+mj-cs"/>
              </a:rPr>
              <a:t>For an online application and more information, visit their website at:</a:t>
            </a:r>
          </a:p>
          <a:p>
            <a:pPr>
              <a:lnSpc>
                <a:spcPct val="90000"/>
              </a:lnSpc>
              <a:spcBef>
                <a:spcPts val="1000"/>
              </a:spcBef>
              <a:buClr>
                <a:schemeClr val="accent1"/>
              </a:buClr>
              <a:buSzPct val="80000"/>
            </a:pPr>
            <a:r>
              <a:rPr lang="en-US" sz="1700" b="1" dirty="0">
                <a:solidFill>
                  <a:srgbClr val="99F864"/>
                </a:solidFill>
                <a:latin typeface="+mj-lt"/>
                <a:ea typeface="+mj-ea"/>
                <a:cs typeface="+mj-cs"/>
              </a:rPr>
              <a:t>https://www.helpofbeaufort.org/</a:t>
            </a:r>
          </a:p>
        </p:txBody>
      </p:sp>
      <p:sp>
        <p:nvSpPr>
          <p:cNvPr id="12" name="Title 4">
            <a:extLst>
              <a:ext uri="{FF2B5EF4-FFF2-40B4-BE49-F238E27FC236}">
                <a16:creationId xmlns:a16="http://schemas.microsoft.com/office/drawing/2014/main" id="{B9C535BC-D447-4187-9E0F-CF852E6D23A8}"/>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Local</a:t>
            </a:r>
            <a:br>
              <a:rPr lang="en-US" sz="4200" b="1" dirty="0">
                <a:solidFill>
                  <a:srgbClr val="99F864"/>
                </a:solidFill>
              </a:rPr>
            </a:br>
            <a:r>
              <a:rPr lang="en-US" sz="4200" b="1" dirty="0">
                <a:solidFill>
                  <a:srgbClr val="99F864"/>
                </a:solidFill>
              </a:rPr>
              <a:t>Financial Assistance</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Beaufort Residents</a:t>
            </a:r>
            <a:br>
              <a:rPr lang="en-US" sz="2000" b="1" dirty="0">
                <a:solidFill>
                  <a:schemeClr val="tx1"/>
                </a:solidFill>
              </a:rPr>
            </a:br>
            <a:r>
              <a:rPr lang="en-US" sz="2000" b="1" dirty="0">
                <a:solidFill>
                  <a:schemeClr val="tx1"/>
                </a:solidFill>
              </a:rPr>
              <a:t>(Northern Beaufort County)</a:t>
            </a:r>
            <a:br>
              <a:rPr lang="en-US" sz="4200" b="1" dirty="0">
                <a:solidFill>
                  <a:srgbClr val="99F864"/>
                </a:solidFill>
              </a:rPr>
            </a:br>
            <a:endParaRPr lang="en-US" sz="4200" b="1" dirty="0">
              <a:solidFill>
                <a:srgbClr val="99F864"/>
              </a:solidFill>
            </a:endParaRPr>
          </a:p>
        </p:txBody>
      </p:sp>
      <p:pic>
        <p:nvPicPr>
          <p:cNvPr id="6" name="Picture 5" descr="A picture containing food, drawing&#10;&#10;Description automatically generated">
            <a:extLst>
              <a:ext uri="{FF2B5EF4-FFF2-40B4-BE49-F238E27FC236}">
                <a16:creationId xmlns:a16="http://schemas.microsoft.com/office/drawing/2014/main" id="{046AA124-8718-4A8D-A525-21F05188A9BD}"/>
              </a:ext>
            </a:extLst>
          </p:cNvPr>
          <p:cNvPicPr>
            <a:picLocks noChangeAspect="1"/>
          </p:cNvPicPr>
          <p:nvPr/>
        </p:nvPicPr>
        <p:blipFill rotWithShape="1">
          <a:blip r:embed="rId5">
            <a:extLst>
              <a:ext uri="{28A0092B-C50C-407E-A947-70E740481C1C}">
                <a14:useLocalDpi xmlns:a14="http://schemas.microsoft.com/office/drawing/2010/main" val="0"/>
              </a:ext>
            </a:extLst>
          </a:blip>
          <a:srcRect t="25509" b="26756"/>
          <a:stretch/>
        </p:blipFill>
        <p:spPr>
          <a:xfrm>
            <a:off x="1264863" y="4733926"/>
            <a:ext cx="2604022" cy="1238250"/>
          </a:xfrm>
          <a:prstGeom prst="rect">
            <a:avLst/>
          </a:prstGeom>
        </p:spPr>
      </p:pic>
    </p:spTree>
    <p:extLst>
      <p:ext uri="{BB962C8B-B14F-4D97-AF65-F5344CB8AC3E}">
        <p14:creationId xmlns:p14="http://schemas.microsoft.com/office/powerpoint/2010/main" val="36715317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89" y="804672"/>
            <a:ext cx="6738125" cy="5587130"/>
          </a:xfrm>
          <a:prstGeom prst="rect">
            <a:avLst/>
          </a:prstGeom>
        </p:spPr>
        <p:txBody>
          <a:bodyPr vert="horz" lIns="91440" tIns="45720" rIns="91440" bIns="45720" rtlCol="0">
            <a:normAutofit fontScale="92500" lnSpcReduction="20000"/>
          </a:bodyPr>
          <a:lstStyle/>
          <a:p>
            <a:pPr algn="l" fontAlgn="base"/>
            <a:endParaRPr lang="en-US" sz="1600" dirty="0">
              <a:latin typeface="+mj-lt"/>
            </a:endParaRPr>
          </a:p>
          <a:p>
            <a:pPr fontAlgn="base"/>
            <a:r>
              <a:rPr lang="en-US" sz="1900" b="1" u="sng" dirty="0">
                <a:latin typeface="+mj-lt"/>
              </a:rPr>
              <a:t>Lowcountry Legal Volunteers</a:t>
            </a:r>
            <a:endParaRPr lang="en-US" sz="1900" b="1" i="0" u="sng" dirty="0">
              <a:effectLst/>
              <a:latin typeface="+mj-lt"/>
            </a:endParaRPr>
          </a:p>
          <a:p>
            <a:pPr fontAlgn="base"/>
            <a:endParaRPr lang="en-US" sz="1900" b="1" i="1" dirty="0">
              <a:solidFill>
                <a:srgbClr val="99F864"/>
              </a:solidFill>
              <a:latin typeface="+mj-lt"/>
            </a:endParaRPr>
          </a:p>
          <a:p>
            <a:pPr fontAlgn="base"/>
            <a:r>
              <a:rPr lang="en-US" sz="1900" b="1" i="1" dirty="0">
                <a:solidFill>
                  <a:srgbClr val="99F864"/>
                </a:solidFill>
                <a:latin typeface="+mj-lt"/>
              </a:rPr>
              <a:t>(843) 815-1570</a:t>
            </a:r>
            <a:endParaRPr lang="en-US" sz="1900" b="1" i="1" dirty="0">
              <a:solidFill>
                <a:srgbClr val="99F864"/>
              </a:solidFill>
              <a:effectLst/>
              <a:latin typeface="+mj-lt"/>
            </a:endParaRPr>
          </a:p>
          <a:p>
            <a:pPr fontAlgn="base"/>
            <a:endParaRPr lang="en-US" sz="1600" b="1" u="sng" dirty="0">
              <a:latin typeface="+mj-lt"/>
            </a:endParaRPr>
          </a:p>
          <a:p>
            <a:pPr algn="l"/>
            <a:r>
              <a:rPr lang="en-US" sz="1600" b="1" i="0" dirty="0">
                <a:effectLst/>
                <a:latin typeface="Poppins"/>
              </a:rPr>
              <a:t>Why We’re Here</a:t>
            </a:r>
          </a:p>
          <a:p>
            <a:pPr algn="l"/>
            <a:r>
              <a:rPr lang="en-US" sz="1600" b="0" i="0" dirty="0">
                <a:effectLst/>
                <a:latin typeface="Poppins"/>
              </a:rPr>
              <a:t>The consequences for a family in crisis and/or a family without the economic means to secure proper legal counsel are often devastating with generational dysfunction being the result. The absence of fathers, children in chaos and mothers pinned to paths that more often than not lead to only two things – more pain and lack of hope for restoring balance to their family. And, therefore it is these consequences that our team is most committed to helping our clients overcome.</a:t>
            </a:r>
          </a:p>
          <a:p>
            <a:pPr algn="l"/>
            <a:endParaRPr lang="en-US" sz="1600" b="1" i="0" dirty="0">
              <a:effectLst/>
              <a:latin typeface="Poppins"/>
            </a:endParaRPr>
          </a:p>
          <a:p>
            <a:pPr algn="l"/>
            <a:r>
              <a:rPr lang="en-US" sz="1600" b="1" i="0" dirty="0">
                <a:effectLst/>
                <a:latin typeface="Poppins"/>
              </a:rPr>
              <a:t>We are here to …</a:t>
            </a:r>
            <a:endParaRPr lang="en-US" sz="1600" b="0" i="0" dirty="0">
              <a:effectLst/>
              <a:latin typeface="Poppins"/>
            </a:endParaRPr>
          </a:p>
          <a:p>
            <a:pPr algn="l">
              <a:buFont typeface="Arial" panose="020B0604020202020204" pitchFamily="34" charset="0"/>
              <a:buChar char="•"/>
            </a:pPr>
            <a:r>
              <a:rPr lang="en-US" sz="1600" b="0" i="0" dirty="0">
                <a:effectLst/>
                <a:latin typeface="Poppins"/>
              </a:rPr>
              <a:t>listen and make sure we understand what our clients ultimately want to achieve.</a:t>
            </a:r>
          </a:p>
          <a:p>
            <a:pPr algn="l">
              <a:buFont typeface="Arial" panose="020B0604020202020204" pitchFamily="34" charset="0"/>
              <a:buChar char="•"/>
            </a:pPr>
            <a:r>
              <a:rPr lang="en-US" sz="1600" b="0" i="0" dirty="0">
                <a:effectLst/>
                <a:latin typeface="Poppins"/>
              </a:rPr>
              <a:t>offer sound legal advice and guidance to our clients on all matters.</a:t>
            </a:r>
          </a:p>
          <a:p>
            <a:pPr algn="l">
              <a:buFont typeface="Arial" panose="020B0604020202020204" pitchFamily="34" charset="0"/>
              <a:buChar char="•"/>
            </a:pPr>
            <a:r>
              <a:rPr lang="en-US" sz="1600" b="0" i="0" dirty="0">
                <a:effectLst/>
                <a:latin typeface="Poppins"/>
              </a:rPr>
              <a:t>help our clients navigate the often overwhelming complexity of the legal system.</a:t>
            </a:r>
          </a:p>
          <a:p>
            <a:pPr algn="l">
              <a:buFont typeface="Arial" panose="020B0604020202020204" pitchFamily="34" charset="0"/>
              <a:buChar char="•"/>
            </a:pPr>
            <a:r>
              <a:rPr lang="en-US" sz="1600" b="0" i="0" dirty="0">
                <a:effectLst/>
                <a:latin typeface="Poppins"/>
              </a:rPr>
              <a:t>be absolute in responding to the needs of our clients.</a:t>
            </a:r>
          </a:p>
          <a:p>
            <a:pPr algn="l">
              <a:buFont typeface="Arial" panose="020B0604020202020204" pitchFamily="34" charset="0"/>
              <a:buChar char="•"/>
            </a:pPr>
            <a:r>
              <a:rPr lang="en-US" sz="1600" b="0" i="0" dirty="0">
                <a:effectLst/>
                <a:latin typeface="Poppins"/>
              </a:rPr>
              <a:t>help families restore balance.</a:t>
            </a:r>
          </a:p>
          <a:p>
            <a:pPr algn="l"/>
            <a:endParaRPr lang="en-US" sz="1600" b="0" i="0" dirty="0">
              <a:effectLst/>
              <a:latin typeface="Poppins"/>
            </a:endParaRPr>
          </a:p>
          <a:p>
            <a:pPr algn="l"/>
            <a:r>
              <a:rPr lang="en-US" sz="1600" b="1" i="1" dirty="0">
                <a:effectLst/>
                <a:latin typeface="Poppins"/>
              </a:rPr>
              <a:t>Why?</a:t>
            </a:r>
            <a:r>
              <a:rPr lang="en-US" sz="1600" b="0" i="1" dirty="0">
                <a:effectLst/>
                <a:latin typeface="Poppins"/>
              </a:rPr>
              <a:t> Because we know a family adrift is a family at risk and that much of this risk can be addressed, softened and expertly navigated with the help of our team and the legal services we offer.</a:t>
            </a:r>
          </a:p>
          <a:p>
            <a:endParaRPr lang="en-US" sz="1600" b="1" i="0" cap="all" dirty="0">
              <a:effectLst/>
              <a:latin typeface="+mj-lt"/>
            </a:endParaRPr>
          </a:p>
          <a:p>
            <a:pPr fontAlgn="base"/>
            <a:r>
              <a:rPr lang="en-US" sz="1600" b="0" i="0" dirty="0">
                <a:effectLst/>
                <a:latin typeface="+mj-lt"/>
              </a:rPr>
              <a:t> </a:t>
            </a:r>
          </a:p>
          <a:p>
            <a:pPr>
              <a:lnSpc>
                <a:spcPct val="90000"/>
              </a:lnSpc>
              <a:spcBef>
                <a:spcPts val="1000"/>
              </a:spcBef>
              <a:buClr>
                <a:schemeClr val="accent1"/>
              </a:buClr>
              <a:buSzPct val="80000"/>
            </a:pPr>
            <a:r>
              <a:rPr lang="en-US" sz="1500" b="1" dirty="0">
                <a:latin typeface="+mj-lt"/>
                <a:ea typeface="+mj-ea"/>
                <a:cs typeface="+mj-cs"/>
              </a:rPr>
              <a:t>For more information, visit their website at:</a:t>
            </a:r>
          </a:p>
          <a:p>
            <a:pPr>
              <a:lnSpc>
                <a:spcPct val="90000"/>
              </a:lnSpc>
              <a:spcBef>
                <a:spcPts val="1000"/>
              </a:spcBef>
              <a:buClr>
                <a:schemeClr val="accent1"/>
              </a:buClr>
              <a:buSzPct val="80000"/>
            </a:pPr>
            <a:r>
              <a:rPr lang="en-US" sz="1700" b="1" dirty="0">
                <a:solidFill>
                  <a:srgbClr val="99F864"/>
                </a:solidFill>
                <a:latin typeface="+mj-lt"/>
                <a:ea typeface="+mj-ea"/>
                <a:cs typeface="+mj-cs"/>
              </a:rPr>
              <a:t>https://lowcountrylegalvolunteers.org/about/</a:t>
            </a:r>
          </a:p>
        </p:txBody>
      </p:sp>
      <p:sp>
        <p:nvSpPr>
          <p:cNvPr id="12" name="Title 4">
            <a:extLst>
              <a:ext uri="{FF2B5EF4-FFF2-40B4-BE49-F238E27FC236}">
                <a16:creationId xmlns:a16="http://schemas.microsoft.com/office/drawing/2014/main" id="{B9C535BC-D447-4187-9E0F-CF852E6D23A8}"/>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Legal Resources</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Beaufort, Jasper of Hampton Residents</a:t>
            </a:r>
            <a:br>
              <a:rPr lang="en-US" sz="2000" b="1" dirty="0">
                <a:solidFill>
                  <a:schemeClr val="tx1"/>
                </a:solidFill>
              </a:rPr>
            </a:br>
            <a:br>
              <a:rPr lang="en-US" sz="4200" b="1" dirty="0">
                <a:solidFill>
                  <a:srgbClr val="99F864"/>
                </a:solidFill>
              </a:rPr>
            </a:br>
            <a:endParaRPr lang="en-US" sz="4200" b="1" dirty="0">
              <a:solidFill>
                <a:srgbClr val="99F864"/>
              </a:solidFill>
            </a:endParaRPr>
          </a:p>
        </p:txBody>
      </p:sp>
      <p:pic>
        <p:nvPicPr>
          <p:cNvPr id="4" name="Picture 3" descr="A close up of a sign&#10;&#10;Description automatically generated">
            <a:extLst>
              <a:ext uri="{FF2B5EF4-FFF2-40B4-BE49-F238E27FC236}">
                <a16:creationId xmlns:a16="http://schemas.microsoft.com/office/drawing/2014/main" id="{EA2C9BF1-3CCE-48A8-8B98-949EBC8BA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602" y="4119803"/>
            <a:ext cx="2704955" cy="1447151"/>
          </a:xfrm>
          <a:prstGeom prst="rect">
            <a:avLst/>
          </a:prstGeom>
          <a:solidFill>
            <a:schemeClr val="tx1"/>
          </a:solidFill>
          <a:effectLst/>
        </p:spPr>
      </p:pic>
    </p:spTree>
    <p:extLst>
      <p:ext uri="{BB962C8B-B14F-4D97-AF65-F5344CB8AC3E}">
        <p14:creationId xmlns:p14="http://schemas.microsoft.com/office/powerpoint/2010/main" val="2295298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56089" y="804672"/>
            <a:ext cx="6738125" cy="5587130"/>
          </a:xfrm>
          <a:prstGeom prst="rect">
            <a:avLst/>
          </a:prstGeom>
        </p:spPr>
        <p:txBody>
          <a:bodyPr vert="horz" lIns="91440" tIns="45720" rIns="91440" bIns="45720" rtlCol="0">
            <a:normAutofit/>
          </a:bodyPr>
          <a:lstStyle/>
          <a:p>
            <a:pPr algn="l" fontAlgn="base"/>
            <a:endParaRPr lang="en-US" sz="1600" dirty="0">
              <a:latin typeface="+mj-lt"/>
            </a:endParaRPr>
          </a:p>
          <a:p>
            <a:pPr fontAlgn="base"/>
            <a:r>
              <a:rPr lang="en-US" sz="1900" b="1" u="sng" dirty="0">
                <a:latin typeface="+mj-lt"/>
              </a:rPr>
              <a:t>South Carolina Legal Services</a:t>
            </a:r>
            <a:endParaRPr lang="en-US" sz="1900" b="1" i="1" dirty="0">
              <a:solidFill>
                <a:srgbClr val="99F864"/>
              </a:solidFill>
              <a:latin typeface="+mj-lt"/>
            </a:endParaRPr>
          </a:p>
          <a:p>
            <a:pPr fontAlgn="base"/>
            <a:r>
              <a:rPr lang="en-US" sz="1900" b="1" i="1" dirty="0">
                <a:solidFill>
                  <a:srgbClr val="99F864"/>
                </a:solidFill>
                <a:latin typeface="+mj-lt"/>
              </a:rPr>
              <a:t>Telephone intake line: 1-(888) 346-5592</a:t>
            </a:r>
          </a:p>
          <a:p>
            <a:pPr algn="l"/>
            <a:endParaRPr lang="en-US" sz="1600" b="0" i="0" dirty="0">
              <a:solidFill>
                <a:srgbClr val="EAEAEA"/>
              </a:solidFill>
              <a:effectLst/>
              <a:latin typeface="+mj-lt"/>
            </a:endParaRPr>
          </a:p>
          <a:p>
            <a:pPr algn="l"/>
            <a:r>
              <a:rPr lang="en-US" sz="1600" b="0" i="0" dirty="0">
                <a:solidFill>
                  <a:srgbClr val="EAEAEA"/>
                </a:solidFill>
                <a:effectLst/>
                <a:latin typeface="+mj-lt"/>
              </a:rPr>
              <a:t>South Carolina Legal Services (SCLS) provides free legal assistance in a wide variety of civil (non-criminal) legal matters to eligible low income residents of South Carolina.</a:t>
            </a:r>
            <a:r>
              <a:rPr lang="en-US" sz="1600" b="1" i="0" dirty="0">
                <a:effectLst/>
                <a:latin typeface="+mj-lt"/>
              </a:rPr>
              <a:t> </a:t>
            </a:r>
          </a:p>
          <a:p>
            <a:pPr algn="l"/>
            <a:endParaRPr lang="en-US" sz="1600" b="1" dirty="0">
              <a:latin typeface="Poppins"/>
              <a:ea typeface="+mj-ea"/>
              <a:cs typeface="+mj-cs"/>
            </a:endParaRPr>
          </a:p>
          <a:p>
            <a:r>
              <a:rPr lang="en-US" sz="1600" dirty="0">
                <a:latin typeface="+mj-lt"/>
                <a:ea typeface="+mj-ea"/>
                <a:cs typeface="+mj-cs"/>
              </a:rPr>
              <a:t>must leave a message with the best time to receive a call back. Low-income individuals and families across South Carolina facing civil legal problems as a result of the COVID-19 pandemic may call the Pro Bono Hotline. This hotline can assist with legal questions about evictions and housing related matters.</a:t>
            </a:r>
          </a:p>
          <a:p>
            <a:pPr algn="l"/>
            <a:endParaRPr lang="en-US" sz="1600" b="1" dirty="0">
              <a:latin typeface="Poppins"/>
              <a:ea typeface="+mj-ea"/>
              <a:cs typeface="+mj-cs"/>
            </a:endParaRPr>
          </a:p>
          <a:p>
            <a:pPr algn="l"/>
            <a:r>
              <a:rPr lang="en-US" sz="1500" b="1" dirty="0">
                <a:latin typeface="+mj-lt"/>
                <a:ea typeface="+mj-ea"/>
                <a:cs typeface="+mj-cs"/>
              </a:rPr>
              <a:t>To apply online or for more information, visit their website at:</a:t>
            </a:r>
          </a:p>
          <a:p>
            <a:pPr marR="0">
              <a:lnSpc>
                <a:spcPct val="90000"/>
              </a:lnSpc>
              <a:spcBef>
                <a:spcPts val="1000"/>
              </a:spcBef>
              <a:buClr>
                <a:schemeClr val="accent1"/>
              </a:buClr>
              <a:buSzPct val="80000"/>
            </a:pPr>
            <a:r>
              <a:rPr lang="en-US" sz="1800" b="1" dirty="0">
                <a:solidFill>
                  <a:srgbClr val="99F864"/>
                </a:solidFill>
                <a:effectLst/>
                <a:latin typeface="+mj-lt"/>
                <a:ea typeface="+mj-ea"/>
                <a:cs typeface="+mj-cs"/>
              </a:rPr>
              <a:t>https://sclegal.org/</a:t>
            </a:r>
          </a:p>
        </p:txBody>
      </p:sp>
      <p:sp>
        <p:nvSpPr>
          <p:cNvPr id="12" name="Title 4">
            <a:extLst>
              <a:ext uri="{FF2B5EF4-FFF2-40B4-BE49-F238E27FC236}">
                <a16:creationId xmlns:a16="http://schemas.microsoft.com/office/drawing/2014/main" id="{B9C535BC-D447-4187-9E0F-CF852E6D23A8}"/>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Legal Resources</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South Carolina </a:t>
            </a:r>
            <a:br>
              <a:rPr lang="en-US" sz="2000" b="1" dirty="0">
                <a:solidFill>
                  <a:schemeClr val="tx1"/>
                </a:solidFill>
              </a:rPr>
            </a:br>
            <a:r>
              <a:rPr lang="en-US" sz="2000" b="1" dirty="0">
                <a:solidFill>
                  <a:schemeClr val="tx1"/>
                </a:solidFill>
              </a:rPr>
              <a:t>residents</a:t>
            </a:r>
            <a:br>
              <a:rPr lang="en-US" sz="2000" b="1" dirty="0">
                <a:solidFill>
                  <a:schemeClr val="tx1"/>
                </a:solidFill>
              </a:rPr>
            </a:br>
            <a:br>
              <a:rPr lang="en-US" sz="4200" b="1" dirty="0">
                <a:solidFill>
                  <a:srgbClr val="99F864"/>
                </a:solidFill>
              </a:rPr>
            </a:br>
            <a:endParaRPr lang="en-US" sz="4200" b="1" dirty="0">
              <a:solidFill>
                <a:srgbClr val="99F864"/>
              </a:solidFill>
            </a:endParaRPr>
          </a:p>
        </p:txBody>
      </p:sp>
    </p:spTree>
    <p:extLst>
      <p:ext uri="{BB962C8B-B14F-4D97-AF65-F5344CB8AC3E}">
        <p14:creationId xmlns:p14="http://schemas.microsoft.com/office/powerpoint/2010/main" val="3802076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2" name="TextBox 1">
            <a:extLst>
              <a:ext uri="{FF2B5EF4-FFF2-40B4-BE49-F238E27FC236}">
                <a16:creationId xmlns:a16="http://schemas.microsoft.com/office/drawing/2014/main" id="{2F96E28A-A6DF-48A3-A7FC-C0F9FD0F54C3}"/>
              </a:ext>
            </a:extLst>
          </p:cNvPr>
          <p:cNvSpPr txBox="1"/>
          <p:nvPr/>
        </p:nvSpPr>
        <p:spPr>
          <a:xfrm>
            <a:off x="4818747" y="879902"/>
            <a:ext cx="6738125" cy="5587130"/>
          </a:xfrm>
          <a:prstGeom prst="rect">
            <a:avLst/>
          </a:prstGeom>
        </p:spPr>
        <p:txBody>
          <a:bodyPr vert="horz" lIns="91440" tIns="45720" rIns="91440" bIns="45720" rtlCol="0">
            <a:normAutofit fontScale="92500" lnSpcReduction="10000"/>
          </a:bodyPr>
          <a:lstStyle/>
          <a:p>
            <a:pPr algn="l" fontAlgn="base"/>
            <a:endParaRPr lang="en-US" sz="1600" dirty="0">
              <a:latin typeface="+mj-lt"/>
            </a:endParaRPr>
          </a:p>
          <a:p>
            <a:pPr fontAlgn="base"/>
            <a:r>
              <a:rPr lang="en-US" sz="1900" b="1" i="0" u="sng" dirty="0">
                <a:effectLst/>
                <a:latin typeface="+mj-lt"/>
              </a:rPr>
              <a:t>Beaufort Housing </a:t>
            </a:r>
            <a:r>
              <a:rPr lang="en-US" sz="1900" b="1" u="sng" dirty="0">
                <a:latin typeface="+mj-lt"/>
              </a:rPr>
              <a:t>Authority</a:t>
            </a:r>
            <a:endParaRPr lang="en-US" sz="1900" b="1" i="0" u="sng" dirty="0">
              <a:effectLst/>
              <a:latin typeface="+mj-lt"/>
            </a:endParaRPr>
          </a:p>
          <a:p>
            <a:pPr fontAlgn="base"/>
            <a:endParaRPr lang="en-US" sz="1900" b="1" i="1" dirty="0">
              <a:solidFill>
                <a:srgbClr val="99F864"/>
              </a:solidFill>
              <a:latin typeface="+mj-lt"/>
            </a:endParaRPr>
          </a:p>
          <a:p>
            <a:pPr fontAlgn="base"/>
            <a:r>
              <a:rPr lang="en-US" sz="1900" b="1" i="1" dirty="0">
                <a:solidFill>
                  <a:srgbClr val="99F864"/>
                </a:solidFill>
                <a:latin typeface="+mj-lt"/>
              </a:rPr>
              <a:t>(843) 525-7059</a:t>
            </a:r>
            <a:endParaRPr lang="en-US" sz="1600" b="1" u="sng" dirty="0">
              <a:latin typeface="+mj-lt"/>
            </a:endParaRPr>
          </a:p>
          <a:p>
            <a:endParaRPr lang="en-US" sz="1600" b="1" i="0" cap="all" dirty="0">
              <a:effectLst/>
              <a:latin typeface="+mj-lt"/>
            </a:endParaRPr>
          </a:p>
          <a:p>
            <a:pPr algn="l"/>
            <a:r>
              <a:rPr lang="en-US" sz="1600" b="0" i="0" dirty="0">
                <a:effectLst/>
                <a:latin typeface="+mj-lt"/>
              </a:rPr>
              <a:t>The Mission of the Beaufort Housing Authority is to provide quality affordable housing to low- and moderate-income families and individuals in a safe community environment and to assist those we serve to achieve self-sufficiency.</a:t>
            </a:r>
          </a:p>
          <a:p>
            <a:pPr algn="l"/>
            <a:r>
              <a:rPr lang="en-US" sz="1600" b="0" i="0" dirty="0">
                <a:effectLst/>
                <a:latin typeface="+mj-lt"/>
              </a:rPr>
              <a:t>Besides providing affordable housing, the Beaufort Housing Authority strives to improve the lives of all our Residents by offering training and educational opportunities that develop individual skills, self -sufficiency and confidence.</a:t>
            </a:r>
          </a:p>
          <a:p>
            <a:pPr algn="l"/>
            <a:endParaRPr lang="en-US" sz="1600" b="0" i="0" dirty="0">
              <a:effectLst/>
              <a:latin typeface="+mj-lt"/>
            </a:endParaRPr>
          </a:p>
          <a:p>
            <a:pPr algn="l"/>
            <a:r>
              <a:rPr lang="en-US" sz="1600" b="0" i="0" dirty="0">
                <a:effectLst/>
                <a:latin typeface="+mj-lt"/>
              </a:rPr>
              <a:t>Our programs and services aid in the personal and professional development of our Residents. </a:t>
            </a:r>
            <a:r>
              <a:rPr lang="en-US" sz="1600" b="0" i="0" u="sng" dirty="0">
                <a:effectLst/>
                <a:latin typeface="+mj-lt"/>
                <a:hlinkClick r:id="rId5">
                  <a:extLst>
                    <a:ext uri="{A12FA001-AC4F-418D-AE19-62706E023703}">
                      <ahyp:hlinkClr xmlns:ahyp="http://schemas.microsoft.com/office/drawing/2018/hyperlinkcolor" val="tx"/>
                    </a:ext>
                  </a:extLst>
                </a:hlinkClick>
              </a:rPr>
              <a:t>Family Self Sufficiency</a:t>
            </a:r>
            <a:r>
              <a:rPr lang="en-US" sz="1600" b="0" i="0" dirty="0">
                <a:effectLst/>
                <a:latin typeface="+mj-lt"/>
              </a:rPr>
              <a:t> is one of the many programs offered that provides a brighter future for our Residents.</a:t>
            </a:r>
          </a:p>
          <a:p>
            <a:pPr algn="l"/>
            <a:endParaRPr lang="en-US" sz="1600" b="0" i="0" dirty="0">
              <a:effectLst/>
              <a:latin typeface="+mj-lt"/>
            </a:endParaRPr>
          </a:p>
          <a:p>
            <a:endParaRPr lang="en-US" sz="1600" b="1" i="0" cap="all" dirty="0">
              <a:effectLst/>
              <a:latin typeface="+mj-lt"/>
            </a:endParaRPr>
          </a:p>
          <a:p>
            <a:pPr fontAlgn="base"/>
            <a:r>
              <a:rPr lang="en-US" sz="1600" b="0" i="0" dirty="0">
                <a:effectLst/>
                <a:latin typeface="+mj-lt"/>
              </a:rPr>
              <a:t> </a:t>
            </a:r>
          </a:p>
          <a:p>
            <a:pPr>
              <a:lnSpc>
                <a:spcPct val="90000"/>
              </a:lnSpc>
              <a:spcBef>
                <a:spcPts val="1000"/>
              </a:spcBef>
              <a:buClr>
                <a:schemeClr val="accent1"/>
              </a:buClr>
              <a:buSzPct val="80000"/>
            </a:pPr>
            <a:r>
              <a:rPr lang="en-US" sz="1500" b="1" dirty="0">
                <a:latin typeface="+mj-lt"/>
                <a:ea typeface="+mj-ea"/>
                <a:cs typeface="+mj-cs"/>
              </a:rPr>
              <a:t>For more information, visit their website at:</a:t>
            </a:r>
          </a:p>
          <a:p>
            <a:pPr>
              <a:lnSpc>
                <a:spcPct val="90000"/>
              </a:lnSpc>
              <a:spcBef>
                <a:spcPts val="1000"/>
              </a:spcBef>
              <a:buClr>
                <a:schemeClr val="accent1"/>
              </a:buClr>
              <a:buSzPct val="80000"/>
            </a:pPr>
            <a:r>
              <a:rPr lang="en-US" sz="1700" b="1" dirty="0">
                <a:solidFill>
                  <a:srgbClr val="99F864"/>
                </a:solidFill>
                <a:latin typeface="+mj-lt"/>
                <a:ea typeface="+mj-ea"/>
                <a:cs typeface="+mj-cs"/>
              </a:rPr>
              <a:t>https://www.beaufortha.com/</a:t>
            </a:r>
          </a:p>
        </p:txBody>
      </p:sp>
      <p:sp>
        <p:nvSpPr>
          <p:cNvPr id="12" name="Title 4">
            <a:extLst>
              <a:ext uri="{FF2B5EF4-FFF2-40B4-BE49-F238E27FC236}">
                <a16:creationId xmlns:a16="http://schemas.microsoft.com/office/drawing/2014/main" id="{B9C535BC-D447-4187-9E0F-CF852E6D23A8}"/>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Housing Resources</a:t>
            </a:r>
            <a:br>
              <a:rPr lang="en-US" sz="4200" b="1" dirty="0">
                <a:solidFill>
                  <a:srgbClr val="99F864"/>
                </a:solidFill>
              </a:rPr>
            </a:br>
            <a:r>
              <a:rPr lang="en-US" sz="2000" b="1" dirty="0">
                <a:solidFill>
                  <a:schemeClr val="tx1"/>
                </a:solidFill>
              </a:rPr>
              <a:t>~</a:t>
            </a:r>
            <a:br>
              <a:rPr lang="en-US" sz="2000" b="1" dirty="0">
                <a:solidFill>
                  <a:schemeClr val="tx1"/>
                </a:solidFill>
              </a:rPr>
            </a:br>
            <a:r>
              <a:rPr lang="en-US" sz="2000" b="1" dirty="0">
                <a:solidFill>
                  <a:schemeClr val="tx1"/>
                </a:solidFill>
              </a:rPr>
              <a:t>Beaufort Residents</a:t>
            </a:r>
            <a:br>
              <a:rPr lang="en-US" sz="2000" b="1" dirty="0">
                <a:solidFill>
                  <a:schemeClr val="tx1"/>
                </a:solidFill>
              </a:rPr>
            </a:br>
            <a:br>
              <a:rPr lang="en-US" sz="4200" b="1" dirty="0">
                <a:solidFill>
                  <a:srgbClr val="99F864"/>
                </a:solidFill>
              </a:rPr>
            </a:br>
            <a:endParaRPr lang="en-US" sz="4200" b="1" dirty="0">
              <a:solidFill>
                <a:srgbClr val="99F864"/>
              </a:solidFill>
            </a:endParaRPr>
          </a:p>
        </p:txBody>
      </p:sp>
      <p:grpSp>
        <p:nvGrpSpPr>
          <p:cNvPr id="7" name="Group 6">
            <a:extLst>
              <a:ext uri="{FF2B5EF4-FFF2-40B4-BE49-F238E27FC236}">
                <a16:creationId xmlns:a16="http://schemas.microsoft.com/office/drawing/2014/main" id="{9974A424-148D-4192-BACD-A858DBD19AFC}"/>
              </a:ext>
            </a:extLst>
          </p:cNvPr>
          <p:cNvGrpSpPr/>
          <p:nvPr/>
        </p:nvGrpSpPr>
        <p:grpSpPr>
          <a:xfrm>
            <a:off x="1521418" y="3976601"/>
            <a:ext cx="2123016" cy="1816274"/>
            <a:chOff x="5332680" y="-2038481"/>
            <a:chExt cx="2123016" cy="1816274"/>
          </a:xfrm>
        </p:grpSpPr>
        <p:sp>
          <p:nvSpPr>
            <p:cNvPr id="6" name="Rectangle 5">
              <a:extLst>
                <a:ext uri="{FF2B5EF4-FFF2-40B4-BE49-F238E27FC236}">
                  <a16:creationId xmlns:a16="http://schemas.microsoft.com/office/drawing/2014/main" id="{9CB8D47A-559F-4899-9AA5-9246DD3D9290}"/>
                </a:ext>
              </a:extLst>
            </p:cNvPr>
            <p:cNvSpPr/>
            <p:nvPr/>
          </p:nvSpPr>
          <p:spPr>
            <a:xfrm>
              <a:off x="5332680" y="-2038481"/>
              <a:ext cx="2116899" cy="18162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a:extLst>
                <a:ext uri="{FF2B5EF4-FFF2-40B4-BE49-F238E27FC236}">
                  <a16:creationId xmlns:a16="http://schemas.microsoft.com/office/drawing/2014/main" id="{3284B01A-D3F2-4E8B-849D-161480C63D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205" y="-2021018"/>
              <a:ext cx="2113491" cy="177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4295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Housing Resources</a:t>
            </a:r>
            <a:br>
              <a:rPr lang="en-US" sz="4200" b="1" dirty="0">
                <a:solidFill>
                  <a:srgbClr val="99F864"/>
                </a:solidFill>
              </a:rPr>
            </a:br>
            <a:endParaRPr lang="en-US" sz="4200" b="1" dirty="0">
              <a:solidFill>
                <a:srgbClr val="99F864"/>
              </a:solidFill>
            </a:endParaRPr>
          </a:p>
        </p:txBody>
      </p:sp>
      <p:sp>
        <p:nvSpPr>
          <p:cNvPr id="22" name="TextBox 21">
            <a:extLst>
              <a:ext uri="{FF2B5EF4-FFF2-40B4-BE49-F238E27FC236}">
                <a16:creationId xmlns:a16="http://schemas.microsoft.com/office/drawing/2014/main" id="{6A39069D-637A-4F8A-A4E7-A7E1EF273412}"/>
              </a:ext>
            </a:extLst>
          </p:cNvPr>
          <p:cNvSpPr txBox="1"/>
          <p:nvPr/>
        </p:nvSpPr>
        <p:spPr>
          <a:xfrm>
            <a:off x="4975861" y="804671"/>
            <a:ext cx="6399930" cy="5510404"/>
          </a:xfrm>
          <a:prstGeom prst="rect">
            <a:avLst/>
          </a:prstGeom>
        </p:spPr>
        <p:txBody>
          <a:bodyPr vert="horz" lIns="91440" tIns="45720" rIns="91440" bIns="45720" rtlCol="0" anchor="ctr">
            <a:noAutofit/>
          </a:bodyPr>
          <a:lstStyle/>
          <a:p>
            <a:pPr>
              <a:lnSpc>
                <a:spcPct val="90000"/>
              </a:lnSpc>
              <a:spcBef>
                <a:spcPts val="1000"/>
              </a:spcBef>
              <a:buClr>
                <a:schemeClr val="accent1"/>
              </a:buClr>
              <a:buSzPct val="80000"/>
            </a:pPr>
            <a:endParaRPr lang="en-US" sz="1600" dirty="0">
              <a:latin typeface="+mj-lt"/>
              <a:ea typeface="+mj-ea"/>
              <a:cs typeface="+mj-cs"/>
            </a:endParaRPr>
          </a:p>
          <a:p>
            <a:pPr marL="0" marR="0">
              <a:lnSpc>
                <a:spcPct val="90000"/>
              </a:lnSpc>
              <a:spcBef>
                <a:spcPts val="1000"/>
              </a:spcBef>
              <a:buClr>
                <a:schemeClr val="accent1"/>
              </a:buClr>
              <a:buSzPct val="80000"/>
              <a:buFont typeface="Wingdings 3" charset="2"/>
              <a:buChar char=""/>
            </a:pPr>
            <a:r>
              <a:rPr lang="en-US" sz="1600" u="sng" dirty="0">
                <a:latin typeface="+mj-lt"/>
                <a:ea typeface="+mj-ea"/>
                <a:cs typeface="+mj-cs"/>
              </a:rPr>
              <a:t>Lowcountry Council of Governments</a:t>
            </a:r>
            <a:endParaRPr lang="en-US" sz="1600" dirty="0">
              <a:latin typeface="+mj-lt"/>
              <a:ea typeface="+mj-ea"/>
              <a:cs typeface="+mj-cs"/>
            </a:endParaRPr>
          </a:p>
          <a:p>
            <a:pPr algn="l"/>
            <a:r>
              <a:rPr lang="en-US" sz="1600" dirty="0">
                <a:latin typeface="+mj-lt"/>
                <a:ea typeface="+mj-ea"/>
                <a:cs typeface="+mj-cs"/>
              </a:rPr>
              <a:t>(843) 473-3991 or (877) 846-8148                                                                                                                                                                                                             </a:t>
            </a:r>
            <a:br>
              <a:rPr lang="en-US" sz="1600" dirty="0">
                <a:latin typeface="+mj-lt"/>
                <a:ea typeface="+mj-ea"/>
                <a:cs typeface="+mj-cs"/>
              </a:rPr>
            </a:br>
            <a:endParaRPr lang="en-US" sz="1600" dirty="0">
              <a:latin typeface="+mj-lt"/>
              <a:ea typeface="+mj-ea"/>
              <a:cs typeface="+mj-cs"/>
            </a:endParaRPr>
          </a:p>
          <a:p>
            <a:pPr algn="l"/>
            <a:r>
              <a:rPr lang="en-US" sz="1600" b="1" i="0" dirty="0">
                <a:effectLst/>
                <a:latin typeface="Montserrat"/>
              </a:rPr>
              <a:t>Our Programs</a:t>
            </a:r>
            <a:br>
              <a:rPr lang="en-US" sz="1600" b="1" i="0" dirty="0">
                <a:effectLst/>
                <a:latin typeface="Montserrat"/>
              </a:rPr>
            </a:br>
            <a:r>
              <a:rPr lang="en-US" sz="1600" b="0" i="0" dirty="0">
                <a:effectLst/>
                <a:latin typeface="Montserrat"/>
              </a:rPr>
              <a:t>The Lowcountry Area Agency on Aging (AAA) and the  Aging and Disability Resource Center (ADRC) both work under the guidance of the SC Department on Aging to provide assistance and services to eligible seniors and disabled persons.</a:t>
            </a:r>
          </a:p>
          <a:p>
            <a:pPr algn="l"/>
            <a:endParaRPr lang="en-US" sz="1600" dirty="0">
              <a:latin typeface="Montserrat"/>
            </a:endParaRPr>
          </a:p>
          <a:p>
            <a:pPr algn="l"/>
            <a:r>
              <a:rPr lang="en-US" sz="1600" b="1" i="0" dirty="0">
                <a:effectLst/>
                <a:latin typeface="Montserrat"/>
              </a:rPr>
              <a:t>The Lowcountry Area Agency on Aging administers the following programs:</a:t>
            </a:r>
          </a:p>
          <a:p>
            <a:pPr algn="l"/>
            <a:endParaRPr lang="en-US" sz="1600" b="0" i="0" dirty="0">
              <a:effectLst/>
              <a:latin typeface="Montserrat"/>
            </a:endParaRPr>
          </a:p>
          <a:p>
            <a:pPr marL="285750" indent="-285750" algn="l">
              <a:buClr>
                <a:srgbClr val="99F864"/>
              </a:buClr>
              <a:buFont typeface="Wingdings" panose="05000000000000000000" pitchFamily="2" charset="2"/>
              <a:buChar char="Ø"/>
            </a:pPr>
            <a:r>
              <a:rPr lang="en-US" sz="1600" b="1" i="0" dirty="0">
                <a:effectLst/>
                <a:latin typeface="Montserrat"/>
              </a:rPr>
              <a:t>Long-Term Care Residence Advocacy</a:t>
            </a:r>
            <a:endParaRPr lang="en-US" sz="1600" b="0" i="0" dirty="0">
              <a:effectLst/>
              <a:latin typeface="Montserrat"/>
            </a:endParaRPr>
          </a:p>
          <a:p>
            <a:pPr marL="285750" indent="-285750" algn="l">
              <a:buClr>
                <a:srgbClr val="99F864"/>
              </a:buClr>
              <a:buFont typeface="Wingdings" panose="05000000000000000000" pitchFamily="2" charset="2"/>
              <a:buChar char="Ø"/>
            </a:pPr>
            <a:r>
              <a:rPr lang="en-US" sz="1600" b="1" i="0" dirty="0">
                <a:effectLst/>
                <a:latin typeface="Montserrat"/>
              </a:rPr>
              <a:t>Family Caregiver Support Program</a:t>
            </a:r>
          </a:p>
          <a:p>
            <a:pPr marL="285750" indent="-285750" algn="l">
              <a:buClr>
                <a:srgbClr val="99F864"/>
              </a:buClr>
              <a:buFont typeface="Wingdings" panose="05000000000000000000" pitchFamily="2" charset="2"/>
              <a:buChar char="Ø"/>
            </a:pPr>
            <a:r>
              <a:rPr lang="en-US" sz="1600" b="1" i="0" dirty="0">
                <a:effectLst/>
                <a:latin typeface="Montserrat"/>
              </a:rPr>
              <a:t>Legal Assistance</a:t>
            </a:r>
            <a:endParaRPr lang="en-US" sz="1600" b="0" i="0" dirty="0">
              <a:effectLst/>
              <a:latin typeface="Montserrat"/>
            </a:endParaRPr>
          </a:p>
          <a:p>
            <a:pPr marL="285750" indent="-285750" algn="l">
              <a:buClr>
                <a:srgbClr val="99F864"/>
              </a:buClr>
              <a:buFont typeface="Wingdings" panose="05000000000000000000" pitchFamily="2" charset="2"/>
              <a:buChar char="Ø"/>
            </a:pPr>
            <a:r>
              <a:rPr lang="en-US" sz="1600" b="1" i="0" dirty="0">
                <a:effectLst/>
                <a:latin typeface="Montserrat"/>
              </a:rPr>
              <a:t>Information &amp; Referral/ Assistance Services</a:t>
            </a:r>
            <a:br>
              <a:rPr lang="en-US" sz="1600" b="1" i="0" dirty="0">
                <a:effectLst/>
                <a:latin typeface="Montserrat"/>
              </a:rPr>
            </a:br>
            <a:r>
              <a:rPr lang="en-US" sz="1600" b="1" i="0" dirty="0">
                <a:effectLst/>
                <a:latin typeface="Montserrat"/>
              </a:rPr>
              <a:t>Insurance Counseling</a:t>
            </a:r>
            <a:endParaRPr lang="en-US" sz="1600" b="0" i="0" dirty="0">
              <a:effectLst/>
              <a:latin typeface="Montserrat"/>
            </a:endParaRPr>
          </a:p>
          <a:p>
            <a:pPr marL="285750" indent="-285750" algn="l">
              <a:buClr>
                <a:srgbClr val="99F864"/>
              </a:buClr>
              <a:buFont typeface="Wingdings" panose="05000000000000000000" pitchFamily="2" charset="2"/>
              <a:buChar char="Ø"/>
            </a:pPr>
            <a:r>
              <a:rPr lang="en-US" sz="1600" b="1" i="0" dirty="0">
                <a:effectLst/>
                <a:latin typeface="Montserrat"/>
              </a:rPr>
              <a:t>Home and Community Based Services</a:t>
            </a:r>
            <a:endParaRPr lang="en-US" sz="1600" b="0" i="0" dirty="0">
              <a:effectLst/>
              <a:latin typeface="Montserrat"/>
            </a:endParaRPr>
          </a:p>
          <a:p>
            <a:pPr algn="l"/>
            <a:br>
              <a:rPr lang="en-US" sz="1600" b="0" i="0" dirty="0">
                <a:effectLst/>
                <a:latin typeface="Montserrat"/>
              </a:rPr>
            </a:br>
            <a:endParaRPr lang="en-US" sz="1600" dirty="0">
              <a:latin typeface="Montserrat"/>
            </a:endParaRPr>
          </a:p>
          <a:p>
            <a:pPr>
              <a:lnSpc>
                <a:spcPct val="90000"/>
              </a:lnSpc>
              <a:spcBef>
                <a:spcPts val="1000"/>
              </a:spcBef>
              <a:buClr>
                <a:schemeClr val="accent1"/>
              </a:buClr>
              <a:buSzPct val="80000"/>
              <a:buFont typeface="Wingdings 3" charset="2"/>
              <a:buChar char=""/>
            </a:pPr>
            <a:endParaRPr lang="en-US" sz="1600" dirty="0">
              <a:latin typeface="+mj-lt"/>
              <a:ea typeface="+mj-ea"/>
              <a:cs typeface="+mj-cs"/>
            </a:endParaRP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11" name="TextBox 10">
            <a:extLst>
              <a:ext uri="{FF2B5EF4-FFF2-40B4-BE49-F238E27FC236}">
                <a16:creationId xmlns:a16="http://schemas.microsoft.com/office/drawing/2014/main" id="{D0CDC853-8501-468F-8A8E-FD223ADF9A94}"/>
              </a:ext>
            </a:extLst>
          </p:cNvPr>
          <p:cNvSpPr txBox="1"/>
          <p:nvPr/>
        </p:nvSpPr>
        <p:spPr>
          <a:xfrm>
            <a:off x="4131469" y="10596"/>
            <a:ext cx="8262936" cy="369332"/>
          </a:xfrm>
          <a:prstGeom prst="rect">
            <a:avLst/>
          </a:prstGeom>
          <a:noFill/>
        </p:spPr>
        <p:txBody>
          <a:bodyPr wrap="square">
            <a:spAutoFit/>
          </a:bodyPr>
          <a:lstStyle/>
          <a:p>
            <a:r>
              <a:rPr lang="en-US" dirty="0">
                <a:latin typeface="+mj-lt"/>
                <a:ea typeface="+mj-ea"/>
                <a:cs typeface="+mj-cs"/>
                <a:hlinkClick r:id="rId5">
                  <a:extLst>
                    <a:ext uri="{A12FA001-AC4F-418D-AE19-62706E023703}">
                      <ahyp:hlinkClr xmlns:ahyp="http://schemas.microsoft.com/office/drawing/2018/hyperlinkcolor" val="tx"/>
                    </a:ext>
                  </a:extLst>
                </a:hlinkClick>
              </a:rPr>
              <a:t>https://www.schousing.com/home/COVID-19-Hub</a:t>
            </a:r>
            <a:r>
              <a:rPr lang="en-US" dirty="0">
                <a:latin typeface="+mj-lt"/>
                <a:ea typeface="+mj-ea"/>
                <a:cs typeface="+mj-cs"/>
              </a:rPr>
              <a:t> </a:t>
            </a:r>
            <a:endParaRPr lang="en-US" dirty="0"/>
          </a:p>
        </p:txBody>
      </p:sp>
    </p:spTree>
    <p:extLst>
      <p:ext uri="{BB962C8B-B14F-4D97-AF65-F5344CB8AC3E}">
        <p14:creationId xmlns:p14="http://schemas.microsoft.com/office/powerpoint/2010/main" val="4043509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5"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1" dirty="0">
                <a:solidFill>
                  <a:srgbClr val="99F864"/>
                </a:solidFill>
              </a:rPr>
              <a:t>Housing Resources</a:t>
            </a:r>
            <a:br>
              <a:rPr lang="en-US" sz="4200" b="1" dirty="0">
                <a:solidFill>
                  <a:srgbClr val="99F864"/>
                </a:solidFill>
              </a:rPr>
            </a:br>
            <a:endParaRPr lang="en-US" sz="4200" b="1" dirty="0">
              <a:solidFill>
                <a:srgbClr val="99F864"/>
              </a:solidFill>
            </a:endParaRPr>
          </a:p>
        </p:txBody>
      </p:sp>
      <p:sp>
        <p:nvSpPr>
          <p:cNvPr id="22" name="TextBox 21">
            <a:extLst>
              <a:ext uri="{FF2B5EF4-FFF2-40B4-BE49-F238E27FC236}">
                <a16:creationId xmlns:a16="http://schemas.microsoft.com/office/drawing/2014/main" id="{6A39069D-637A-4F8A-A4E7-A7E1EF273412}"/>
              </a:ext>
            </a:extLst>
          </p:cNvPr>
          <p:cNvSpPr txBox="1"/>
          <p:nvPr/>
        </p:nvSpPr>
        <p:spPr>
          <a:xfrm>
            <a:off x="4975861" y="804671"/>
            <a:ext cx="6399930" cy="5510404"/>
          </a:xfrm>
          <a:prstGeom prst="rect">
            <a:avLst/>
          </a:prstGeom>
        </p:spPr>
        <p:txBody>
          <a:bodyPr vert="horz" lIns="91440" tIns="45720" rIns="91440" bIns="45720" rtlCol="0" anchor="ctr">
            <a:noAutofit/>
          </a:bodyPr>
          <a:lstStyle/>
          <a:p>
            <a:pPr marL="0" marR="0">
              <a:lnSpc>
                <a:spcPct val="90000"/>
              </a:lnSpc>
              <a:spcBef>
                <a:spcPts val="1000"/>
              </a:spcBef>
              <a:buClr>
                <a:schemeClr val="accent1"/>
              </a:buClr>
              <a:buSzPct val="80000"/>
            </a:pPr>
            <a:endParaRPr lang="en-US" sz="2000" dirty="0">
              <a:latin typeface="+mj-lt"/>
              <a:ea typeface="+mj-ea"/>
              <a:cs typeface="+mj-cs"/>
            </a:endParaRPr>
          </a:p>
          <a:p>
            <a:pPr>
              <a:lnSpc>
                <a:spcPct val="90000"/>
              </a:lnSpc>
              <a:spcBef>
                <a:spcPts val="1000"/>
              </a:spcBef>
              <a:buClr>
                <a:schemeClr val="accent1"/>
              </a:buClr>
              <a:buSzPct val="80000"/>
              <a:buFont typeface="Wingdings 3" charset="2"/>
              <a:buChar char=""/>
            </a:pPr>
            <a:r>
              <a:rPr lang="en-US" sz="2000" u="sng" dirty="0">
                <a:latin typeface="+mj-lt"/>
                <a:ea typeface="+mj-ea"/>
                <a:cs typeface="+mj-cs"/>
              </a:rPr>
              <a:t>South Carolina Housing Search:                                                                                                                                                                                     </a:t>
            </a:r>
          </a:p>
          <a:p>
            <a:pPr>
              <a:lnSpc>
                <a:spcPct val="90000"/>
              </a:lnSpc>
              <a:spcBef>
                <a:spcPts val="1000"/>
              </a:spcBef>
              <a:buClr>
                <a:schemeClr val="accent1"/>
              </a:buClr>
              <a:buSzPct val="80000"/>
            </a:pPr>
            <a:r>
              <a:rPr lang="en-US" sz="2000" dirty="0">
                <a:latin typeface="+mj-lt"/>
                <a:ea typeface="+mj-ea"/>
                <a:cs typeface="+mj-cs"/>
              </a:rPr>
              <a:t>(877) 428-8844</a:t>
            </a:r>
          </a:p>
          <a:p>
            <a:pPr algn="l"/>
            <a:r>
              <a:rPr lang="en-US" sz="2000" b="0" i="0" dirty="0">
                <a:effectLst/>
                <a:latin typeface="+mj-lt"/>
              </a:rPr>
              <a:t>SCHousingSearch.com is a free housing listing and locator, linking people with available South Carolina rental housing. </a:t>
            </a:r>
            <a:br>
              <a:rPr lang="en-US" sz="2000" dirty="0">
                <a:latin typeface="+mj-lt"/>
                <a:ea typeface="+mj-ea"/>
                <a:cs typeface="+mj-cs"/>
              </a:rPr>
            </a:br>
            <a:r>
              <a:rPr lang="en-US" sz="2000" b="1" dirty="0">
                <a:solidFill>
                  <a:srgbClr val="99F864"/>
                </a:solidFill>
                <a:latin typeface="+mj-lt"/>
                <a:ea typeface="+mj-ea"/>
                <a:cs typeface="+mj-cs"/>
                <a:hlinkClick r:id="rId5"/>
              </a:rPr>
              <a:t>http://www.schousingsearch.com/</a:t>
            </a:r>
            <a:endParaRPr lang="en-US" sz="2000" b="1" dirty="0">
              <a:solidFill>
                <a:srgbClr val="99F864"/>
              </a:solidFill>
              <a:latin typeface="+mj-lt"/>
              <a:ea typeface="+mj-ea"/>
              <a:cs typeface="+mj-cs"/>
            </a:endParaRPr>
          </a:p>
          <a:p>
            <a:pPr algn="l"/>
            <a:endParaRPr lang="en-US" sz="2000" b="1" dirty="0">
              <a:solidFill>
                <a:srgbClr val="99F864"/>
              </a:solidFill>
              <a:latin typeface="+mj-lt"/>
              <a:ea typeface="+mj-ea"/>
              <a:cs typeface="+mj-cs"/>
            </a:endParaRPr>
          </a:p>
          <a:p>
            <a:pPr algn="l"/>
            <a:endParaRPr lang="en-US" sz="2000" b="1" dirty="0">
              <a:solidFill>
                <a:srgbClr val="99F864"/>
              </a:solidFill>
              <a:latin typeface="+mj-lt"/>
              <a:ea typeface="+mj-ea"/>
              <a:cs typeface="+mj-cs"/>
            </a:endParaRPr>
          </a:p>
          <a:p>
            <a:pPr algn="l"/>
            <a:endParaRPr lang="en-US" sz="2000" b="1" dirty="0">
              <a:solidFill>
                <a:srgbClr val="99F864"/>
              </a:solidFill>
              <a:latin typeface="+mj-lt"/>
              <a:ea typeface="+mj-ea"/>
              <a:cs typeface="+mj-cs"/>
            </a:endParaRPr>
          </a:p>
          <a:p>
            <a:pPr algn="l"/>
            <a:endParaRPr lang="en-US" sz="2000" b="1" dirty="0">
              <a:solidFill>
                <a:srgbClr val="99F864"/>
              </a:solidFill>
              <a:latin typeface="+mj-lt"/>
              <a:ea typeface="+mj-ea"/>
              <a:cs typeface="+mj-cs"/>
            </a:endParaRPr>
          </a:p>
          <a:p>
            <a:pPr algn="l"/>
            <a:endParaRPr lang="en-US" sz="2000" b="1" dirty="0">
              <a:solidFill>
                <a:srgbClr val="99F864"/>
              </a:solidFill>
              <a:latin typeface="+mj-lt"/>
              <a:ea typeface="+mj-ea"/>
              <a:cs typeface="+mj-cs"/>
            </a:endParaRPr>
          </a:p>
          <a:p>
            <a:pPr algn="l"/>
            <a:endParaRPr lang="en-US" sz="2000" b="1" dirty="0">
              <a:solidFill>
                <a:srgbClr val="99F864"/>
              </a:solidFill>
              <a:latin typeface="+mj-lt"/>
              <a:ea typeface="+mj-ea"/>
              <a:cs typeface="+mj-cs"/>
            </a:endParaRPr>
          </a:p>
          <a:p>
            <a:pPr>
              <a:lnSpc>
                <a:spcPct val="90000"/>
              </a:lnSpc>
              <a:spcBef>
                <a:spcPts val="1000"/>
              </a:spcBef>
              <a:buClr>
                <a:schemeClr val="accent1"/>
              </a:buClr>
              <a:buSzPct val="80000"/>
            </a:pPr>
            <a:endParaRPr lang="en-US" sz="2000" dirty="0">
              <a:latin typeface="+mj-lt"/>
              <a:ea typeface="+mj-ea"/>
              <a:cs typeface="+mj-cs"/>
            </a:endParaRPr>
          </a:p>
          <a:p>
            <a:pPr>
              <a:lnSpc>
                <a:spcPct val="90000"/>
              </a:lnSpc>
              <a:spcBef>
                <a:spcPts val="1000"/>
              </a:spcBef>
              <a:buClr>
                <a:schemeClr val="accent1"/>
              </a:buClr>
              <a:buSzPct val="80000"/>
            </a:pPr>
            <a:endParaRPr lang="en-US" sz="2000" dirty="0">
              <a:latin typeface="+mj-lt"/>
              <a:ea typeface="+mj-ea"/>
              <a:cs typeface="+mj-cs"/>
            </a:endParaRPr>
          </a:p>
          <a:p>
            <a:pPr>
              <a:lnSpc>
                <a:spcPct val="90000"/>
              </a:lnSpc>
              <a:spcBef>
                <a:spcPts val="1000"/>
              </a:spcBef>
              <a:buClr>
                <a:schemeClr val="accent1"/>
              </a:buClr>
              <a:buSzPct val="80000"/>
            </a:pPr>
            <a:endParaRPr lang="en-US" sz="2000" dirty="0">
              <a:latin typeface="+mj-lt"/>
              <a:ea typeface="+mj-ea"/>
              <a:cs typeface="+mj-cs"/>
            </a:endParaRPr>
          </a:p>
          <a:p>
            <a:pPr>
              <a:lnSpc>
                <a:spcPct val="90000"/>
              </a:lnSpc>
              <a:spcBef>
                <a:spcPts val="1000"/>
              </a:spcBef>
              <a:buClr>
                <a:schemeClr val="accent1"/>
              </a:buClr>
              <a:buSzPct val="80000"/>
            </a:pPr>
            <a:endParaRPr lang="en-US" sz="2000" dirty="0">
              <a:latin typeface="+mj-lt"/>
              <a:ea typeface="+mj-ea"/>
              <a:cs typeface="+mj-cs"/>
            </a:endParaRPr>
          </a:p>
          <a:p>
            <a:pPr>
              <a:lnSpc>
                <a:spcPct val="90000"/>
              </a:lnSpc>
              <a:spcBef>
                <a:spcPts val="1000"/>
              </a:spcBef>
              <a:buClr>
                <a:schemeClr val="accent1"/>
              </a:buClr>
              <a:buSzPct val="80000"/>
            </a:pPr>
            <a:endParaRPr lang="en-US" sz="2000" dirty="0">
              <a:latin typeface="+mj-lt"/>
              <a:ea typeface="+mj-ea"/>
              <a:cs typeface="+mj-cs"/>
            </a:endParaRPr>
          </a:p>
          <a:p>
            <a:pPr>
              <a:lnSpc>
                <a:spcPct val="90000"/>
              </a:lnSpc>
              <a:spcBef>
                <a:spcPts val="1000"/>
              </a:spcBef>
              <a:buClr>
                <a:schemeClr val="accent1"/>
              </a:buClr>
              <a:buSzPct val="80000"/>
            </a:pPr>
            <a:endParaRPr lang="en-US" sz="2000" dirty="0">
              <a:latin typeface="+mj-lt"/>
              <a:ea typeface="+mj-ea"/>
              <a:cs typeface="+mj-cs"/>
            </a:endParaRPr>
          </a:p>
        </p:txBody>
      </p:sp>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11" name="TextBox 10">
            <a:extLst>
              <a:ext uri="{FF2B5EF4-FFF2-40B4-BE49-F238E27FC236}">
                <a16:creationId xmlns:a16="http://schemas.microsoft.com/office/drawing/2014/main" id="{D0CDC853-8501-468F-8A8E-FD223ADF9A94}"/>
              </a:ext>
            </a:extLst>
          </p:cNvPr>
          <p:cNvSpPr txBox="1"/>
          <p:nvPr/>
        </p:nvSpPr>
        <p:spPr>
          <a:xfrm>
            <a:off x="4131469" y="10596"/>
            <a:ext cx="8262936" cy="369332"/>
          </a:xfrm>
          <a:prstGeom prst="rect">
            <a:avLst/>
          </a:prstGeom>
          <a:noFill/>
        </p:spPr>
        <p:txBody>
          <a:bodyPr wrap="square">
            <a:spAutoFit/>
          </a:bodyPr>
          <a:lstStyle/>
          <a:p>
            <a:r>
              <a:rPr lang="en-US" dirty="0">
                <a:latin typeface="+mj-lt"/>
                <a:ea typeface="+mj-ea"/>
                <a:cs typeface="+mj-cs"/>
                <a:hlinkClick r:id="rId6">
                  <a:extLst>
                    <a:ext uri="{A12FA001-AC4F-418D-AE19-62706E023703}">
                      <ahyp:hlinkClr xmlns:ahyp="http://schemas.microsoft.com/office/drawing/2018/hyperlinkcolor" val="tx"/>
                    </a:ext>
                  </a:extLst>
                </a:hlinkClick>
              </a:rPr>
              <a:t>https://www.schousing.com/home/COVID-19-Hub</a:t>
            </a:r>
            <a:r>
              <a:rPr lang="en-US" dirty="0">
                <a:latin typeface="+mj-lt"/>
                <a:ea typeface="+mj-ea"/>
                <a:cs typeface="+mj-cs"/>
              </a:rPr>
              <a:t> </a:t>
            </a:r>
            <a:endParaRPr lang="en-US" dirty="0"/>
          </a:p>
        </p:txBody>
      </p:sp>
      <p:pic>
        <p:nvPicPr>
          <p:cNvPr id="6" name="Picture 5">
            <a:extLst>
              <a:ext uri="{FF2B5EF4-FFF2-40B4-BE49-F238E27FC236}">
                <a16:creationId xmlns:a16="http://schemas.microsoft.com/office/drawing/2014/main" id="{BC27A605-7572-42E6-8707-7565B2A0BEB9}"/>
              </a:ext>
            </a:extLst>
          </p:cNvPr>
          <p:cNvPicPr>
            <a:picLocks noChangeAspect="1"/>
          </p:cNvPicPr>
          <p:nvPr/>
        </p:nvPicPr>
        <p:blipFill>
          <a:blip r:embed="rId7"/>
          <a:stretch>
            <a:fillRect/>
          </a:stretch>
        </p:blipFill>
        <p:spPr>
          <a:xfrm>
            <a:off x="5115690" y="3087050"/>
            <a:ext cx="5843716" cy="2926696"/>
          </a:xfrm>
          <a:prstGeom prst="rect">
            <a:avLst/>
          </a:prstGeom>
        </p:spPr>
      </p:pic>
    </p:spTree>
    <p:extLst>
      <p:ext uri="{BB962C8B-B14F-4D97-AF65-F5344CB8AC3E}">
        <p14:creationId xmlns:p14="http://schemas.microsoft.com/office/powerpoint/2010/main" val="3856080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1" name="Rectangle 4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a:xfrm>
            <a:off x="877819" y="205404"/>
            <a:ext cx="4752399" cy="1845816"/>
          </a:xfrm>
        </p:spPr>
        <p:txBody>
          <a:bodyPr vert="horz" lIns="91440" tIns="45720" rIns="91440" bIns="45720" rtlCol="0" anchor="b">
            <a:normAutofit fontScale="90000"/>
          </a:bodyPr>
          <a:lstStyle/>
          <a:p>
            <a:pPr>
              <a:lnSpc>
                <a:spcPct val="90000"/>
              </a:lnSpc>
            </a:pPr>
            <a:r>
              <a:rPr lang="en-US" sz="6700" b="1" dirty="0">
                <a:solidFill>
                  <a:srgbClr val="99F864"/>
                </a:solidFill>
              </a:rPr>
              <a:t>QUESTIONS</a:t>
            </a:r>
            <a:br>
              <a:rPr lang="en-US" sz="6700" b="1" dirty="0">
                <a:solidFill>
                  <a:srgbClr val="99F864"/>
                </a:solidFill>
              </a:rPr>
            </a:br>
            <a:endParaRPr lang="en-US" sz="6700" b="1" u="sng" dirty="0">
              <a:solidFill>
                <a:srgbClr val="99F864"/>
              </a:solidFill>
            </a:endParaRPr>
          </a:p>
        </p:txBody>
      </p:sp>
      <p:sp>
        <p:nvSpPr>
          <p:cNvPr id="43" name="Freeform 7">
            <a:extLst>
              <a:ext uri="{FF2B5EF4-FFF2-40B4-BE49-F238E27FC236}">
                <a16:creationId xmlns:a16="http://schemas.microsoft.com/office/drawing/2014/main" id="{897D890B-9AFB-4A90-9960-C92E65728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5" name="Rectangle 44">
            <a:extLst>
              <a:ext uri="{FF2B5EF4-FFF2-40B4-BE49-F238E27FC236}">
                <a16:creationId xmlns:a16="http://schemas.microsoft.com/office/drawing/2014/main" id="{98ED2387-9C78-40F9-B794-A735DCB3A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109" y="0"/>
            <a:ext cx="499189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
            <a:extLst>
              <a:ext uri="{FF2B5EF4-FFF2-40B4-BE49-F238E27FC236}">
                <a16:creationId xmlns:a16="http://schemas.microsoft.com/office/drawing/2014/main" id="{477FCF5B-12FA-4ED2-B449-20BD744A7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53900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9" name="Rectangle 48">
            <a:extLst>
              <a:ext uri="{FF2B5EF4-FFF2-40B4-BE49-F238E27FC236}">
                <a16:creationId xmlns:a16="http://schemas.microsoft.com/office/drawing/2014/main" id="{1780B2A6-1181-456F-8B6E-AD86960CD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Content Placeholder 9" descr="Badge Question Mark">
            <a:extLst>
              <a:ext uri="{FF2B5EF4-FFF2-40B4-BE49-F238E27FC236}">
                <a16:creationId xmlns:a16="http://schemas.microsoft.com/office/drawing/2014/main" id="{542693C0-9364-417A-8599-0EFB67BE037C}"/>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119" y="1128312"/>
            <a:ext cx="3833691" cy="3833691"/>
          </a:xfrm>
          <a:prstGeom prst="rect">
            <a:avLst/>
          </a:prstGeom>
          <a:effectLst/>
        </p:spPr>
      </p:pic>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
        <p:nvSpPr>
          <p:cNvPr id="12" name="TextBox 11">
            <a:extLst>
              <a:ext uri="{FF2B5EF4-FFF2-40B4-BE49-F238E27FC236}">
                <a16:creationId xmlns:a16="http://schemas.microsoft.com/office/drawing/2014/main" id="{FA7E1D25-9AF3-4002-9165-33FDFE377C61}"/>
              </a:ext>
            </a:extLst>
          </p:cNvPr>
          <p:cNvSpPr txBox="1"/>
          <p:nvPr/>
        </p:nvSpPr>
        <p:spPr>
          <a:xfrm>
            <a:off x="6759535" y="62631"/>
            <a:ext cx="5234195" cy="5944269"/>
          </a:xfrm>
          <a:prstGeom prst="rect">
            <a:avLst/>
          </a:prstGeom>
        </p:spPr>
        <p:txBody>
          <a:bodyPr vert="horz" lIns="91440" tIns="45720" rIns="91440" bIns="45720" rtlCol="0" anchor="ctr">
            <a:normAutofit/>
          </a:bodyPr>
          <a:lstStyle/>
          <a:p>
            <a:pPr>
              <a:spcBef>
                <a:spcPts val="1000"/>
              </a:spcBef>
              <a:buClr>
                <a:schemeClr val="accent1"/>
              </a:buClr>
              <a:buSzPct val="80000"/>
            </a:pPr>
            <a:r>
              <a:rPr lang="en-US" b="1" i="1" dirty="0">
                <a:solidFill>
                  <a:schemeClr val="bg1"/>
                </a:solidFill>
                <a:latin typeface="+mj-lt"/>
                <a:ea typeface="+mj-ea"/>
                <a:cs typeface="+mj-cs"/>
              </a:rPr>
              <a:t>Remember…</a:t>
            </a:r>
          </a:p>
          <a:p>
            <a:pPr>
              <a:spcBef>
                <a:spcPts val="1000"/>
              </a:spcBef>
              <a:buClr>
                <a:schemeClr val="accent1"/>
              </a:buClr>
              <a:buSzPct val="80000"/>
            </a:pPr>
            <a:r>
              <a:rPr lang="en-US" b="1" i="1" dirty="0">
                <a:solidFill>
                  <a:schemeClr val="bg1"/>
                </a:solidFill>
                <a:latin typeface="+mj-lt"/>
                <a:ea typeface="+mj-ea"/>
                <a:cs typeface="+mj-cs"/>
              </a:rPr>
              <a:t>Click the chat icon, and type your question in the box and submit</a:t>
            </a:r>
          </a:p>
          <a:p>
            <a:pPr>
              <a:spcBef>
                <a:spcPts val="1000"/>
              </a:spcBef>
              <a:buClr>
                <a:schemeClr val="accent1"/>
              </a:buClr>
              <a:buSzPct val="80000"/>
            </a:pPr>
            <a:endParaRPr lang="en-US" dirty="0">
              <a:solidFill>
                <a:schemeClr val="bg1"/>
              </a:solidFill>
              <a:latin typeface="+mj-lt"/>
              <a:ea typeface="+mj-ea"/>
              <a:cs typeface="+mj-cs"/>
            </a:endParaRPr>
          </a:p>
          <a:p>
            <a:pPr>
              <a:spcBef>
                <a:spcPts val="1000"/>
              </a:spcBef>
              <a:buClr>
                <a:schemeClr val="accent1"/>
              </a:buClr>
              <a:buSzPct val="80000"/>
            </a:pPr>
            <a:endParaRPr lang="en-US" dirty="0">
              <a:solidFill>
                <a:schemeClr val="bg1"/>
              </a:solidFill>
              <a:latin typeface="+mj-lt"/>
              <a:ea typeface="+mj-ea"/>
              <a:cs typeface="+mj-cs"/>
            </a:endParaRPr>
          </a:p>
          <a:p>
            <a:pPr>
              <a:spcBef>
                <a:spcPts val="1000"/>
              </a:spcBef>
              <a:buClr>
                <a:schemeClr val="accent1"/>
              </a:buClr>
              <a:buSzPct val="80000"/>
            </a:pPr>
            <a:r>
              <a:rPr lang="en-US" dirty="0">
                <a:solidFill>
                  <a:schemeClr val="bg1"/>
                </a:solidFill>
                <a:latin typeface="+mj-lt"/>
                <a:ea typeface="+mj-ea"/>
                <a:cs typeface="+mj-cs"/>
              </a:rPr>
              <a:t>Questions we are unable to answer due to time constraints will be added to the FAQ document and posted the on United Way website: </a:t>
            </a:r>
          </a:p>
          <a:p>
            <a:pPr>
              <a:spcBef>
                <a:spcPts val="1000"/>
              </a:spcBef>
              <a:buClr>
                <a:schemeClr val="accent1"/>
              </a:buClr>
              <a:buSzPct val="80000"/>
            </a:pPr>
            <a:endParaRPr lang="en-US" dirty="0">
              <a:solidFill>
                <a:schemeClr val="bg1"/>
              </a:solidFill>
              <a:latin typeface="+mj-lt"/>
              <a:ea typeface="+mj-ea"/>
              <a:cs typeface="+mj-cs"/>
            </a:endParaRPr>
          </a:p>
          <a:p>
            <a:pPr>
              <a:spcBef>
                <a:spcPts val="1000"/>
              </a:spcBef>
              <a:buClr>
                <a:schemeClr val="accent1"/>
              </a:buClr>
              <a:buSzPct val="80000"/>
            </a:pPr>
            <a:r>
              <a:rPr lang="en-US" dirty="0">
                <a:solidFill>
                  <a:schemeClr val="tx1">
                    <a:lumMod val="50000"/>
                  </a:schemeClr>
                </a:solidFill>
                <a:latin typeface="+mj-lt"/>
                <a:ea typeface="+mj-ea"/>
                <a:cs typeface="+mj-cs"/>
              </a:rPr>
              <a:t>https://uwlowcountry.org/virtual-meeting-housing-evictions-foreclosures/</a:t>
            </a:r>
          </a:p>
        </p:txBody>
      </p:sp>
      <p:pic>
        <p:nvPicPr>
          <p:cNvPr id="2" name="Picture 1">
            <a:extLst>
              <a:ext uri="{FF2B5EF4-FFF2-40B4-BE49-F238E27FC236}">
                <a16:creationId xmlns:a16="http://schemas.microsoft.com/office/drawing/2014/main" id="{4B7E9AE6-CC0F-46EA-84EB-A4B4951F00EB}"/>
              </a:ext>
            </a:extLst>
          </p:cNvPr>
          <p:cNvPicPr>
            <a:picLocks noChangeAspect="1"/>
          </p:cNvPicPr>
          <p:nvPr/>
        </p:nvPicPr>
        <p:blipFill rotWithShape="1">
          <a:blip r:embed="rId10"/>
          <a:srcRect t="42581"/>
          <a:stretch/>
        </p:blipFill>
        <p:spPr>
          <a:xfrm>
            <a:off x="761206" y="6016171"/>
            <a:ext cx="11073168" cy="699392"/>
          </a:xfrm>
          <a:prstGeom prst="rect">
            <a:avLst/>
          </a:prstGeom>
          <a:effectLst/>
        </p:spPr>
      </p:pic>
    </p:spTree>
    <p:extLst>
      <p:ext uri="{BB962C8B-B14F-4D97-AF65-F5344CB8AC3E}">
        <p14:creationId xmlns:p14="http://schemas.microsoft.com/office/powerpoint/2010/main" val="9599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2" name="Picture 21">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23">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25">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27">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29">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7" name="Rectangle 31">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4FE23B2C-7682-4D4A-B9EA-9C1E3965B4A4}"/>
              </a:ext>
            </a:extLst>
          </p:cNvPr>
          <p:cNvSpPr>
            <a:spLocks noGrp="1"/>
          </p:cNvSpPr>
          <p:nvPr>
            <p:ph type="title"/>
          </p:nvPr>
        </p:nvSpPr>
        <p:spPr>
          <a:xfrm>
            <a:off x="4872012" y="1447800"/>
            <a:ext cx="5222325" cy="3329581"/>
          </a:xfrm>
        </p:spPr>
        <p:txBody>
          <a:bodyPr vert="horz" lIns="91440" tIns="45720" rIns="91440" bIns="45720" rtlCol="0" anchor="b">
            <a:normAutofit fontScale="90000"/>
          </a:bodyPr>
          <a:lstStyle/>
          <a:p>
            <a:r>
              <a:rPr lang="en-US" sz="7200" b="1" dirty="0">
                <a:solidFill>
                  <a:srgbClr val="99F864"/>
                </a:solidFill>
              </a:rPr>
              <a:t>Final </a:t>
            </a:r>
            <a:br>
              <a:rPr lang="en-US" sz="7200" dirty="0"/>
            </a:br>
            <a:r>
              <a:rPr lang="en-US" sz="7200" dirty="0"/>
              <a:t>Polling Question…</a:t>
            </a:r>
          </a:p>
        </p:txBody>
      </p:sp>
      <p:sp>
        <p:nvSpPr>
          <p:cNvPr id="48" name="Rectangle 33">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0"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6" name="Content Placeholder 9" descr="Badge Question Mark">
            <a:extLst>
              <a:ext uri="{FF2B5EF4-FFF2-40B4-BE49-F238E27FC236}">
                <a16:creationId xmlns:a16="http://schemas.microsoft.com/office/drawing/2014/main" id="{732D97B9-E985-4CAA-9CF0-DE44685F8813}"/>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 y="1498106"/>
            <a:ext cx="4188315" cy="4188315"/>
          </a:xfrm>
          <a:prstGeom prst="rect">
            <a:avLst/>
          </a:prstGeom>
          <a:effectLst/>
        </p:spPr>
      </p:pic>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spcAft>
                <a:spcPts val="600"/>
              </a:spcAft>
            </a:pP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a:solidFill>
                <a:srgbClr val="111741"/>
              </a:solidFill>
              <a:effectLst/>
              <a:latin typeface="Source Sans Pro" panose="020B0503030403020204" pitchFamily="34" charset="0"/>
            </a:endParaRPr>
          </a:p>
        </p:txBody>
      </p:sp>
    </p:spTree>
    <p:extLst>
      <p:ext uri="{BB962C8B-B14F-4D97-AF65-F5344CB8AC3E}">
        <p14:creationId xmlns:p14="http://schemas.microsoft.com/office/powerpoint/2010/main" val="96072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221C99-9FC5-4828-A630-1B3C3BCD7DA2}"/>
              </a:ext>
            </a:extLst>
          </p:cNvPr>
          <p:cNvSpPr txBox="1"/>
          <p:nvPr/>
        </p:nvSpPr>
        <p:spPr>
          <a:xfrm>
            <a:off x="3046344" y="-6599066"/>
            <a:ext cx="6092686" cy="2031325"/>
          </a:xfrm>
          <a:prstGeom prst="rect">
            <a:avLst/>
          </a:prstGeom>
          <a:noFill/>
        </p:spPr>
        <p:txBody>
          <a:bodyPr wrap="square">
            <a:spAutoFit/>
          </a:bodyPr>
          <a:lstStyle/>
          <a:p>
            <a:pPr algn="l"/>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br>
              <a:rPr lang="en-US" b="0" i="0" dirty="0">
                <a:solidFill>
                  <a:srgbClr val="111741"/>
                </a:solidFill>
                <a:effectLst/>
                <a:latin typeface="Source Sans Pro" panose="020B0503030403020204" pitchFamily="34" charset="0"/>
              </a:rPr>
            </a:br>
            <a:endParaRPr lang="en-US" b="0" i="0" dirty="0">
              <a:solidFill>
                <a:srgbClr val="111741"/>
              </a:solidFill>
              <a:effectLst/>
              <a:latin typeface="Source Sans Pro" panose="020B0503030403020204" pitchFamily="34" charset="0"/>
            </a:endParaRPr>
          </a:p>
        </p:txBody>
      </p:sp>
      <p:sp>
        <p:nvSpPr>
          <p:cNvPr id="5" name="Title 4">
            <a:extLst>
              <a:ext uri="{FF2B5EF4-FFF2-40B4-BE49-F238E27FC236}">
                <a16:creationId xmlns:a16="http://schemas.microsoft.com/office/drawing/2014/main" id="{AB404B49-DC56-584E-B94D-6A517BFDB56F}"/>
              </a:ext>
            </a:extLst>
          </p:cNvPr>
          <p:cNvSpPr>
            <a:spLocks noGrp="1"/>
          </p:cNvSpPr>
          <p:nvPr>
            <p:ph type="title"/>
          </p:nvPr>
        </p:nvSpPr>
        <p:spPr/>
        <p:txBody>
          <a:bodyPr/>
          <a:lstStyle/>
          <a:p>
            <a:r>
              <a:rPr lang="en-US" b="1" dirty="0"/>
              <a:t>Landlord/Tenant Law in South Carolina</a:t>
            </a:r>
          </a:p>
        </p:txBody>
      </p:sp>
      <p:sp>
        <p:nvSpPr>
          <p:cNvPr id="6" name="Content Placeholder 5">
            <a:extLst>
              <a:ext uri="{FF2B5EF4-FFF2-40B4-BE49-F238E27FC236}">
                <a16:creationId xmlns:a16="http://schemas.microsoft.com/office/drawing/2014/main" id="{02C2C059-AEC8-1944-8444-DB20D999B671}"/>
              </a:ext>
            </a:extLst>
          </p:cNvPr>
          <p:cNvSpPr>
            <a:spLocks noGrp="1"/>
          </p:cNvSpPr>
          <p:nvPr>
            <p:ph idx="1"/>
          </p:nvPr>
        </p:nvSpPr>
        <p:spPr/>
        <p:txBody>
          <a:bodyPr>
            <a:normAutofit/>
          </a:bodyPr>
          <a:lstStyle/>
          <a:p>
            <a:r>
              <a:rPr lang="en-US" dirty="0"/>
              <a:t>The South Carolina Residential Landlord Tenant Act applies to a rental agreement for a personal residence.</a:t>
            </a:r>
          </a:p>
          <a:p>
            <a:r>
              <a:rPr lang="en-US" dirty="0"/>
              <a:t>Most landlord tenant disputes have to do with the nonpayment of rent or failure by a tenant or a landlord to maintain the rental unit.</a:t>
            </a:r>
          </a:p>
          <a:p>
            <a:r>
              <a:rPr lang="en-US" dirty="0"/>
              <a:t>Failure by a landlord or tenant to comply with the rental agreement or the South Carolina Residential Landlord Tenant Act, gives the landlord or tenant a right to file a claim with the magistrate's court. </a:t>
            </a:r>
          </a:p>
          <a:p>
            <a:endParaRPr lang="en-US" dirty="0"/>
          </a:p>
          <a:p>
            <a:endParaRPr lang="en-US" dirty="0"/>
          </a:p>
          <a:p>
            <a:endParaRPr lang="en-US" dirty="0"/>
          </a:p>
        </p:txBody>
      </p:sp>
    </p:spTree>
    <p:extLst>
      <p:ext uri="{BB962C8B-B14F-4D97-AF65-F5344CB8AC3E}">
        <p14:creationId xmlns:p14="http://schemas.microsoft.com/office/powerpoint/2010/main" val="4003624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8640</Words>
  <Application>Microsoft Office PowerPoint</Application>
  <PresentationFormat>Widescreen</PresentationFormat>
  <Paragraphs>735</Paragraphs>
  <Slides>87</Slides>
  <Notes>87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Arial</vt:lpstr>
      <vt:lpstr>Calibri</vt:lpstr>
      <vt:lpstr>Century Gothic</vt:lpstr>
      <vt:lpstr>Montserrat</vt:lpstr>
      <vt:lpstr>Open Sans</vt:lpstr>
      <vt:lpstr>Poppins</vt:lpstr>
      <vt:lpstr>Roboto</vt:lpstr>
      <vt:lpstr>Source Sans Pro</vt:lpstr>
      <vt:lpstr>Wingdings</vt:lpstr>
      <vt:lpstr>Wingdings 3</vt:lpstr>
      <vt:lpstr>Ion</vt:lpstr>
      <vt:lpstr>PowerPoint Presentation</vt:lpstr>
      <vt:lpstr>Zoom Meeting   House Keeping:</vt:lpstr>
      <vt:lpstr>Anne Caywood Executive Attorney</vt:lpstr>
      <vt:lpstr>Angela Childers Executive Director </vt:lpstr>
      <vt:lpstr>Amber Hewitt  Manger of Community Impact </vt:lpstr>
      <vt:lpstr>Chrystie Turner Vice President – Community Impact </vt:lpstr>
      <vt:lpstr>Description:</vt:lpstr>
      <vt:lpstr>Polling Question…</vt:lpstr>
      <vt:lpstr>Landlord/Tenant Law in South Carolina</vt:lpstr>
      <vt:lpstr>Landlord/Tenant Law in South Carolina</vt:lpstr>
      <vt:lpstr>Landlord/Tenant Law in South Carolina</vt:lpstr>
      <vt:lpstr>Landlord/Tenant Law in South Carolina</vt:lpstr>
      <vt:lpstr>Landlord/Tenant Law in South Carolina</vt:lpstr>
      <vt:lpstr>Landlord/Tenant Law in South Carolina</vt:lpstr>
      <vt:lpstr>Generally, a landlord may evict a tenant and take possession of the rental unit for any one of the following reasons:</vt:lpstr>
      <vt:lpstr>1. Nonpayment of rent </vt:lpstr>
      <vt:lpstr>2. Breach of the terms of the rental agreement (verbal or written) </vt:lpstr>
      <vt:lpstr>3. Failure of tenant to maintain the dwelling unit in a healthy and safe manner</vt:lpstr>
      <vt:lpstr>4. Abandonment of the rental unit by the tenant</vt:lpstr>
      <vt:lpstr>5. When the lease term has ended</vt:lpstr>
      <vt:lpstr>Landlord/Tenant Law in South Carolina</vt:lpstr>
      <vt:lpstr>Landlord/Tenant Law in South Carolina</vt:lpstr>
      <vt:lpstr>Landlord/Tenant Law in South Carolina</vt:lpstr>
      <vt:lpstr>Landlord/Tenant Law in South Carolina – CDC Moratorium</vt:lpstr>
      <vt:lpstr>South Carolina Foreclosure Procedures Require a CARES Act Certification</vt:lpstr>
      <vt:lpstr>Mortgage/Foreclosure in South Carolina</vt:lpstr>
      <vt:lpstr>Federal Foreclosure Laws</vt:lpstr>
      <vt:lpstr>South Carolina Foreclosure Process</vt:lpstr>
      <vt:lpstr>South Carolina Foreclosure Procedures</vt:lpstr>
      <vt:lpstr>Complaint, Service, and Summons</vt:lpstr>
      <vt:lpstr>Mortgage/Foreclosure in South Carolina</vt:lpstr>
      <vt:lpstr>Foreclosure Intervention</vt:lpstr>
      <vt:lpstr>Foreclosure Intervention</vt:lpstr>
      <vt:lpstr>Foreclosure Hearing and Judgment</vt:lpstr>
      <vt:lpstr>Redemption</vt:lpstr>
      <vt:lpstr>Foreclosure Sale</vt:lpstr>
      <vt:lpstr>After the Sale</vt:lpstr>
      <vt:lpstr>Mortgage/Foreclosure in South Carolina</vt:lpstr>
      <vt:lpstr>Talk to an Attorney</vt:lpstr>
      <vt:lpstr>Polling Question…</vt:lpstr>
      <vt:lpstr>FAQ’s</vt:lpstr>
      <vt:lpstr>Renters</vt:lpstr>
      <vt:lpstr>Renters</vt:lpstr>
      <vt:lpstr>Renters</vt:lpstr>
      <vt:lpstr>Renters</vt:lpstr>
      <vt:lpstr>Renters</vt:lpstr>
      <vt:lpstr>Renters</vt:lpstr>
      <vt:lpstr>Renters</vt:lpstr>
      <vt:lpstr>Renters</vt:lpstr>
      <vt:lpstr>Renters</vt:lpstr>
      <vt:lpstr>Renters</vt:lpstr>
      <vt:lpstr>Renters</vt:lpstr>
      <vt:lpstr>Renters</vt:lpstr>
      <vt:lpstr>Renters</vt:lpstr>
      <vt:lpstr>Renters</vt:lpstr>
      <vt:lpstr>Renters</vt:lpstr>
      <vt:lpstr>Renters</vt:lpstr>
      <vt:lpstr>Renters</vt:lpstr>
      <vt:lpstr>Renters</vt:lpstr>
      <vt:lpstr>Landlords</vt:lpstr>
      <vt:lpstr>Landlords</vt:lpstr>
      <vt:lpstr>Renters</vt:lpstr>
      <vt:lpstr>Landlords</vt:lpstr>
      <vt:lpstr>Landlords</vt:lpstr>
      <vt:lpstr>Landlords</vt:lpstr>
      <vt:lpstr>Landlords</vt:lpstr>
      <vt:lpstr>Polling Question…</vt:lpstr>
      <vt:lpstr>Direct Financial Assistance</vt:lpstr>
      <vt:lpstr>Federal Programs</vt:lpstr>
      <vt:lpstr>Federal Programs</vt:lpstr>
      <vt:lpstr>Federal/ State Programs</vt:lpstr>
      <vt:lpstr>United Way COVID Relief Fund </vt:lpstr>
      <vt:lpstr>SC Thrive Rental Assistance Program</vt:lpstr>
      <vt:lpstr>Local Financial Assistance ~ Beaufort, Jasper, Colleton &amp; Hampton Counties</vt:lpstr>
      <vt:lpstr>Local Financial Assistance ~ Beaufort &amp; Jasper Counties</vt:lpstr>
      <vt:lpstr>Local Financial Assistance ~ Jasper Residents </vt:lpstr>
      <vt:lpstr>Local Financial Assistance ~ Jasper Residents </vt:lpstr>
      <vt:lpstr>Local Financial Assistance ~ Bluffton Residents </vt:lpstr>
      <vt:lpstr>Local Financial Assistance ~ Hilton Head Island Residents </vt:lpstr>
      <vt:lpstr>Local Financial Assistance ~ Beaufort Residents (Northern Beaufort County) </vt:lpstr>
      <vt:lpstr>Legal Resources ~ Beaufort, Jasper of Hampton Residents  </vt:lpstr>
      <vt:lpstr>Legal Resources ~ South Carolina  residents  </vt:lpstr>
      <vt:lpstr>Housing Resources ~ Beaufort Residents  </vt:lpstr>
      <vt:lpstr>Housing Resources </vt:lpstr>
      <vt:lpstr>Housing Resources </vt:lpstr>
      <vt:lpstr>QUESTIONS </vt:lpstr>
      <vt:lpstr>Final  Polling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Chrystie Turner</dc:creator>
  <cp:lastModifiedBy>Chrystie Turner</cp:lastModifiedBy>
  <cp:revision>66</cp:revision>
  <cp:lastPrinted>2020-09-16T16:03:33Z</cp:lastPrinted>
  <dcterms:created xsi:type="dcterms:W3CDTF">2020-09-12T19:52:09Z</dcterms:created>
  <dcterms:modified xsi:type="dcterms:W3CDTF">2020-09-17T14:59:02Z</dcterms:modified>
</cp:coreProperties>
</file>